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drawings/drawing1.xml" ContentType="application/vnd.openxmlformats-officedocument.drawingml.chartshapes+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09" r:id="rId2"/>
    <p:sldId id="315" r:id="rId3"/>
    <p:sldId id="343" r:id="rId4"/>
    <p:sldId id="347" r:id="rId5"/>
    <p:sldId id="310" r:id="rId6"/>
    <p:sldId id="312" r:id="rId7"/>
    <p:sldId id="318" r:id="rId8"/>
    <p:sldId id="317" r:id="rId9"/>
    <p:sldId id="348" r:id="rId10"/>
    <p:sldId id="334" r:id="rId11"/>
    <p:sldId id="332" r:id="rId12"/>
    <p:sldId id="333" r:id="rId13"/>
    <p:sldId id="336" r:id="rId14"/>
    <p:sldId id="350" r:id="rId15"/>
    <p:sldId id="351" r:id="rId16"/>
    <p:sldId id="352" r:id="rId17"/>
    <p:sldId id="353" r:id="rId18"/>
    <p:sldId id="349" r:id="rId19"/>
    <p:sldId id="331" r:id="rId20"/>
    <p:sldId id="354" r:id="rId21"/>
    <p:sldId id="321" r:id="rId22"/>
    <p:sldId id="346" r:id="rId23"/>
    <p:sldId id="327" r:id="rId24"/>
    <p:sldId id="328" r:id="rId25"/>
    <p:sldId id="345" r:id="rId26"/>
    <p:sldId id="342" r:id="rId27"/>
    <p:sldId id="341" r:id="rId28"/>
    <p:sldId id="302" r:id="rId29"/>
    <p:sldId id="304" r:id="rId30"/>
    <p:sldId id="305" r:id="rId31"/>
    <p:sldId id="306" r:id="rId32"/>
    <p:sldId id="307" r:id="rId33"/>
    <p:sldId id="308" r:id="rId34"/>
    <p:sldId id="292" r:id="rId35"/>
    <p:sldId id="294" r:id="rId36"/>
    <p:sldId id="356" r:id="rId37"/>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4878" autoAdjust="0"/>
    <p:restoredTop sz="94660"/>
  </p:normalViewPr>
  <p:slideViewPr>
    <p:cSldViewPr>
      <p:cViewPr varScale="1">
        <p:scale>
          <a:sx n="114" d="100"/>
          <a:sy n="114" d="100"/>
        </p:scale>
        <p:origin x="1032" y="17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oren\Dropbox\GARANTE%20DETENUTI\RELAZIONE%202024\tabelle%20e%20grafici%20aggiornamento%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oren\Dropbox\GARANTE%20DETENUTI\RELAZIONE%202024\tabelle%20e%20grafici%20aggiornamento%202024.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loren\Dropbox\GARANTE%20DETENUTI\RELAZIONE%202024\tabelle%20e%20grafici%20aggiornamento%202024.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loren\Dropbox\GARANTE%20DETENUTI\RELAZIONE%202024\tabelle%20e%20grafici%20aggiornamento%202024.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oren\Dropbox\GARANTE%20DETENUTI\RELAZIONE%202024\tabelle%20e%20grafici%20aggiornamento%202024.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C:\Users\loren\Dropbox\GARANTE%20DETENUTI\RELAZIONE%202024\tabelle%20e%20grafici%20aggiornamento%202024.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oren\Dropbox\GARANTE%20DETENUTI\RELAZIONE%202024\tabelle%20e%20grafici%20aggiornamento%202024.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oren\Dropbox\GARANTE%20DETENUTI\RELAZIONE%202024\tabelle%20e%20grafici%20aggiornamento%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loren\Dropbox\GARANTE%20DETENUTI\RELAZIONE%202024\eventi%20critici%20Anno%20202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oren\Dropbox\GARANTE%20DETENUTI\RELAZIONE%202024\tabelle%20e%20grafici%20aggiornamento%20202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oren\Dropbox\GARANTE%20DETENUTI\RELAZIONE%202024\tabelle%20e%20grafici%20aggiornamento%202024.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loren\Dropbox\GARANTE%20DETENUTI\Elaborazioni\ELABORAZIONI%202024\giustizia%20minorile.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loren\Dropbox\GARANTE%20DETENUTI\Elaborazioni\ELABORAZIONI%202024\giustizia%20minorile.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Users\loren\Dropbox\GARANTE%20DETENUTI\Elaborazioni\ELABORAZIONI%202024\giustizia%20minorile.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oren\Dropbox\GARANTE%20DETENUTI\Elaborazioni\ELABORAZIONI%202024\giustizia%20minorile.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effectLst/>
              <a:latin typeface="+mn-lt"/>
              <a:ea typeface="+mn-ea"/>
              <a:cs typeface="+mn-cs"/>
            </a:defRPr>
          </a:pPr>
          <a:endParaRPr lang="it-IT"/>
        </a:p>
      </c:txPr>
    </c:title>
    <c:autoTitleDeleted val="0"/>
    <c:plotArea>
      <c:layout/>
      <c:barChart>
        <c:barDir val="col"/>
        <c:grouping val="clustered"/>
        <c:varyColors val="0"/>
        <c:ser>
          <c:idx val="0"/>
          <c:order val="0"/>
          <c:tx>
            <c:strRef>
              <c:f>sucidi!$G$77</c:f>
              <c:strCache>
                <c:ptCount val="1"/>
                <c:pt idx="0">
                  <c:v>Lazio</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sucidi!$F$78:$F$83</c:f>
              <c:strCache>
                <c:ptCount val="6"/>
                <c:pt idx="0">
                  <c:v>2019</c:v>
                </c:pt>
                <c:pt idx="1">
                  <c:v>2020</c:v>
                </c:pt>
                <c:pt idx="2">
                  <c:v>2021</c:v>
                </c:pt>
                <c:pt idx="3">
                  <c:v>2022</c:v>
                </c:pt>
                <c:pt idx="4">
                  <c:v>2023</c:v>
                </c:pt>
                <c:pt idx="5">
                  <c:v>2024</c:v>
                </c:pt>
              </c:strCache>
            </c:strRef>
          </c:cat>
          <c:val>
            <c:numRef>
              <c:f>sucidi!$G$78:$G$83</c:f>
              <c:numCache>
                <c:formatCode>General</c:formatCode>
                <c:ptCount val="6"/>
                <c:pt idx="0">
                  <c:v>3</c:v>
                </c:pt>
                <c:pt idx="1">
                  <c:v>5</c:v>
                </c:pt>
                <c:pt idx="2">
                  <c:v>4</c:v>
                </c:pt>
                <c:pt idx="3">
                  <c:v>7</c:v>
                </c:pt>
                <c:pt idx="4">
                  <c:v>6</c:v>
                </c:pt>
                <c:pt idx="5">
                  <c:v>4</c:v>
                </c:pt>
              </c:numCache>
            </c:numRef>
          </c:val>
          <c:extLst>
            <c:ext xmlns:c16="http://schemas.microsoft.com/office/drawing/2014/chart" uri="{C3380CC4-5D6E-409C-BE32-E72D297353CC}">
              <c16:uniqueId val="{00000000-BD65-4F49-8855-3565EA8F73CD}"/>
            </c:ext>
          </c:extLst>
        </c:ser>
        <c:dLbls>
          <c:dLblPos val="inEnd"/>
          <c:showLegendKey val="0"/>
          <c:showVal val="1"/>
          <c:showCatName val="0"/>
          <c:showSerName val="0"/>
          <c:showPercent val="0"/>
          <c:showBubbleSize val="0"/>
        </c:dLbls>
        <c:gapWidth val="41"/>
        <c:axId val="281715648"/>
        <c:axId val="281721888"/>
      </c:barChart>
      <c:catAx>
        <c:axId val="281715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dk1">
                    <a:lumMod val="65000"/>
                    <a:lumOff val="35000"/>
                  </a:schemeClr>
                </a:solidFill>
                <a:effectLst/>
                <a:latin typeface="+mn-lt"/>
                <a:ea typeface="+mn-ea"/>
                <a:cs typeface="+mn-cs"/>
              </a:defRPr>
            </a:pPr>
            <a:endParaRPr lang="it-IT"/>
          </a:p>
        </c:txPr>
        <c:crossAx val="281721888"/>
        <c:crosses val="autoZero"/>
        <c:auto val="1"/>
        <c:lblAlgn val="ctr"/>
        <c:lblOffset val="100"/>
        <c:noMultiLvlLbl val="0"/>
      </c:catAx>
      <c:valAx>
        <c:axId val="281721888"/>
        <c:scaling>
          <c:orientation val="minMax"/>
        </c:scaling>
        <c:delete val="1"/>
        <c:axPos val="l"/>
        <c:numFmt formatCode="General" sourceLinked="1"/>
        <c:majorTickMark val="none"/>
        <c:minorTickMark val="none"/>
        <c:tickLblPos val="nextTo"/>
        <c:crossAx val="28171564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2400"/>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'cpr 2024'!$AC$3</c:f>
              <c:strCache>
                <c:ptCount val="1"/>
                <c:pt idx="0">
                  <c:v>numero di persone transitate nel CPR di Ponte Galeria</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'cpr 2024'!$AB$4:$AB$8</c:f>
              <c:numCache>
                <c:formatCode>General</c:formatCode>
                <c:ptCount val="5"/>
                <c:pt idx="0">
                  <c:v>2019</c:v>
                </c:pt>
                <c:pt idx="1">
                  <c:v>2020</c:v>
                </c:pt>
                <c:pt idx="2">
                  <c:v>2021</c:v>
                </c:pt>
                <c:pt idx="3">
                  <c:v>2022</c:v>
                </c:pt>
                <c:pt idx="4">
                  <c:v>2023</c:v>
                </c:pt>
              </c:numCache>
            </c:numRef>
          </c:cat>
          <c:val>
            <c:numRef>
              <c:f>'cpr 2024'!$AC$4:$AC$8</c:f>
              <c:numCache>
                <c:formatCode>_-* #,##0\ _€_-;\-* #,##0\ _€_-;_-* "-"??\ _€_-;_-@_-</c:formatCode>
                <c:ptCount val="5"/>
                <c:pt idx="0">
                  <c:v>1396</c:v>
                </c:pt>
                <c:pt idx="1">
                  <c:v>1067</c:v>
                </c:pt>
                <c:pt idx="2" formatCode="General">
                  <c:v>479</c:v>
                </c:pt>
                <c:pt idx="3" formatCode="General">
                  <c:v>714</c:v>
                </c:pt>
                <c:pt idx="4">
                  <c:v>1145</c:v>
                </c:pt>
              </c:numCache>
            </c:numRef>
          </c:val>
          <c:extLst>
            <c:ext xmlns:c16="http://schemas.microsoft.com/office/drawing/2014/chart" uri="{C3380CC4-5D6E-409C-BE32-E72D297353CC}">
              <c16:uniqueId val="{00000000-AB6F-4669-94CD-F6BD2C140A16}"/>
            </c:ext>
          </c:extLst>
        </c:ser>
        <c:dLbls>
          <c:dLblPos val="inEnd"/>
          <c:showLegendKey val="0"/>
          <c:showVal val="1"/>
          <c:showCatName val="0"/>
          <c:showSerName val="0"/>
          <c:showPercent val="0"/>
          <c:showBubbleSize val="0"/>
        </c:dLbls>
        <c:gapWidth val="41"/>
        <c:axId val="805198783"/>
        <c:axId val="805216671"/>
      </c:barChart>
      <c:catAx>
        <c:axId val="80519878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dk1">
                    <a:lumMod val="65000"/>
                    <a:lumOff val="35000"/>
                  </a:schemeClr>
                </a:solidFill>
                <a:effectLst/>
                <a:latin typeface="+mn-lt"/>
                <a:ea typeface="+mn-ea"/>
                <a:cs typeface="+mn-cs"/>
              </a:defRPr>
            </a:pPr>
            <a:endParaRPr lang="it-IT"/>
          </a:p>
        </c:txPr>
        <c:crossAx val="805216671"/>
        <c:crosses val="autoZero"/>
        <c:auto val="1"/>
        <c:lblAlgn val="ctr"/>
        <c:lblOffset val="100"/>
        <c:noMultiLvlLbl val="0"/>
      </c:catAx>
      <c:valAx>
        <c:axId val="805216671"/>
        <c:scaling>
          <c:orientation val="minMax"/>
        </c:scaling>
        <c:delete val="1"/>
        <c:axPos val="l"/>
        <c:numFmt formatCode="_-* #,##0\ _€_-;\-* #,##0\ _€_-;_-* &quot;-&quot;??\ _€_-;_-@_-" sourceLinked="1"/>
        <c:majorTickMark val="none"/>
        <c:minorTickMark val="none"/>
        <c:tickLblPos val="nextTo"/>
        <c:crossAx val="805198783"/>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it-IT"/>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Foglio1!$A$1:$A$11</c:f>
              <c:strCache>
                <c:ptCount val="11"/>
                <c:pt idx="0">
                  <c:v> RIMPATRI</c:v>
                </c:pt>
                <c:pt idx="1">
                  <c:v>Non convalida trattenimento Tribunale</c:v>
                </c:pt>
                <c:pt idx="2">
                  <c:v>Non convalida trattenimento dal Giudice di Pace</c:v>
                </c:pt>
                <c:pt idx="3">
                  <c:v>Decorrenza termini</c:v>
                </c:pt>
                <c:pt idx="4">
                  <c:v>Motivi vari</c:v>
                </c:pt>
                <c:pt idx="5">
                  <c:v>Non proroga Tribunale</c:v>
                </c:pt>
                <c:pt idx="6">
                  <c:v>Non proroga trattenimento dal Giudice di pace</c:v>
                </c:pt>
                <c:pt idx="7">
                  <c:v>Motivi sanitari</c:v>
                </c:pt>
                <c:pt idx="8">
                  <c:v>Arresto</c:v>
                </c:pt>
                <c:pt idx="9">
                  <c:v>Trasferimento ad altro Cpr</c:v>
                </c:pt>
                <c:pt idx="10">
                  <c:v>Sospensiva ricorso espulsione</c:v>
                </c:pt>
              </c:strCache>
            </c:strRef>
          </c:cat>
          <c:val>
            <c:numRef>
              <c:f>Foglio1!$B$1:$B$11</c:f>
              <c:numCache>
                <c:formatCode>0%</c:formatCode>
                <c:ptCount val="11"/>
                <c:pt idx="0">
                  <c:v>0.25</c:v>
                </c:pt>
                <c:pt idx="1">
                  <c:v>0.31</c:v>
                </c:pt>
                <c:pt idx="2">
                  <c:v>0.17</c:v>
                </c:pt>
                <c:pt idx="3">
                  <c:v>7.0000000000000007E-2</c:v>
                </c:pt>
                <c:pt idx="4">
                  <c:v>0.06</c:v>
                </c:pt>
                <c:pt idx="5">
                  <c:v>0.05</c:v>
                </c:pt>
                <c:pt idx="6">
                  <c:v>0.04</c:v>
                </c:pt>
                <c:pt idx="7">
                  <c:v>0.02</c:v>
                </c:pt>
                <c:pt idx="8">
                  <c:v>0.01</c:v>
                </c:pt>
                <c:pt idx="9">
                  <c:v>0.01</c:v>
                </c:pt>
                <c:pt idx="10">
                  <c:v>0.01</c:v>
                </c:pt>
              </c:numCache>
            </c:numRef>
          </c:val>
          <c:extLst>
            <c:ext xmlns:c16="http://schemas.microsoft.com/office/drawing/2014/chart" uri="{C3380CC4-5D6E-409C-BE32-E72D297353CC}">
              <c16:uniqueId val="{00000000-3F10-E141-9C61-25BBA5E59BEE}"/>
            </c:ext>
          </c:extLst>
        </c:ser>
        <c:dLbls>
          <c:dLblPos val="inEnd"/>
          <c:showLegendKey val="0"/>
          <c:showVal val="1"/>
          <c:showCatName val="0"/>
          <c:showSerName val="0"/>
          <c:showPercent val="0"/>
          <c:showBubbleSize val="0"/>
        </c:dLbls>
        <c:gapWidth val="65"/>
        <c:axId val="664969088"/>
        <c:axId val="664970816"/>
      </c:barChart>
      <c:catAx>
        <c:axId val="66496908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it-IT"/>
          </a:p>
        </c:txPr>
        <c:crossAx val="664970816"/>
        <c:crosses val="autoZero"/>
        <c:auto val="1"/>
        <c:lblAlgn val="ctr"/>
        <c:lblOffset val="100"/>
        <c:noMultiLvlLbl val="0"/>
      </c:catAx>
      <c:valAx>
        <c:axId val="66497081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crossAx val="66496908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invertIfNegative val="0"/>
          <c:dPt>
            <c:idx val="14"/>
            <c:invertIfNegative val="0"/>
            <c:bubble3D val="0"/>
            <c:spPr>
              <a:solidFill>
                <a:srgbClr val="FF0000"/>
              </a:solidFill>
            </c:spPr>
            <c:extLst>
              <c:ext xmlns:c16="http://schemas.microsoft.com/office/drawing/2014/chart" uri="{C3380CC4-5D6E-409C-BE32-E72D297353CC}">
                <c16:uniqueId val="{00000001-6703-4D01-9794-65834653FA5C}"/>
              </c:ext>
            </c:extLst>
          </c:dPt>
          <c:dPt>
            <c:idx val="15"/>
            <c:invertIfNegative val="0"/>
            <c:bubble3D val="0"/>
            <c:spPr>
              <a:solidFill>
                <a:srgbClr val="002060"/>
              </a:solidFill>
            </c:spPr>
            <c:extLst>
              <c:ext xmlns:c16="http://schemas.microsoft.com/office/drawing/2014/chart" uri="{C3380CC4-5D6E-409C-BE32-E72D297353CC}">
                <c16:uniqueId val="{00000003-6703-4D01-9794-65834653FA5C}"/>
              </c:ext>
            </c:extLst>
          </c:dPt>
          <c:dLbls>
            <c:spPr>
              <a:noFill/>
              <a:ln>
                <a:noFill/>
              </a:ln>
              <a:effectLst/>
            </c:spPr>
            <c:txPr>
              <a:bodyPr/>
              <a:lstStyle/>
              <a:p>
                <a:pPr>
                  <a:defRPr b="1"/>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'Italiani e stranieri'!$A$33:$A$48</c:f>
              <c:strCache>
                <c:ptCount val="16"/>
                <c:pt idx="0">
                  <c:v>PALIANO</c:v>
                </c:pt>
                <c:pt idx="1">
                  <c:v>ROMA "REBIBBIA" C.R.</c:v>
                </c:pt>
                <c:pt idx="2">
                  <c:v>ROMA "REBIBBIA TERZA CASA"</c:v>
                </c:pt>
                <c:pt idx="3">
                  <c:v>CIVITAVECCHIA "GIUSEPPE PASSERINI"</c:v>
                </c:pt>
                <c:pt idx="4">
                  <c:v>ROMA "RAFFAELE CINOTTI" REBIBBIA N.C.1</c:v>
                </c:pt>
                <c:pt idx="5">
                  <c:v>CASSINO</c:v>
                </c:pt>
                <c:pt idx="6">
                  <c:v>VELLETRI</c:v>
                </c:pt>
                <c:pt idx="7">
                  <c:v>LATINA</c:v>
                </c:pt>
                <c:pt idx="8">
                  <c:v>VITERBO "N.C."</c:v>
                </c:pt>
                <c:pt idx="9">
                  <c:v>FROSINONE "GIUSEPPE PAGLIEI"</c:v>
                </c:pt>
                <c:pt idx="10">
                  <c:v>ROMA "GERMANA STEFANINI" REBIBBIA FEMMINILE</c:v>
                </c:pt>
                <c:pt idx="11">
                  <c:v>CIVITAVECCHIA "N.C."</c:v>
                </c:pt>
                <c:pt idx="12">
                  <c:v>ROMA "REGINA COELI"</c:v>
                </c:pt>
                <c:pt idx="13">
                  <c:v>RIETI "N.C."</c:v>
                </c:pt>
                <c:pt idx="14">
                  <c:v>TOTALE LAZIO</c:v>
                </c:pt>
                <c:pt idx="15">
                  <c:v>Totale Nazionale</c:v>
                </c:pt>
              </c:strCache>
            </c:strRef>
          </c:cat>
          <c:val>
            <c:numRef>
              <c:f>'Italiani e stranieri'!$B$33:$B$48</c:f>
              <c:numCache>
                <c:formatCode>0.0%</c:formatCode>
                <c:ptCount val="16"/>
                <c:pt idx="0">
                  <c:v>5.3571428571428568E-2</c:v>
                </c:pt>
                <c:pt idx="1">
                  <c:v>0.13468013468013468</c:v>
                </c:pt>
                <c:pt idx="2">
                  <c:v>0.17073170731707318</c:v>
                </c:pt>
                <c:pt idx="3">
                  <c:v>0.25</c:v>
                </c:pt>
                <c:pt idx="4">
                  <c:v>0.3131115459882583</c:v>
                </c:pt>
                <c:pt idx="5">
                  <c:v>0.32160804020100503</c:v>
                </c:pt>
                <c:pt idx="6">
                  <c:v>0.33114754098360655</c:v>
                </c:pt>
                <c:pt idx="7">
                  <c:v>0.35384615384615387</c:v>
                </c:pt>
                <c:pt idx="8">
                  <c:v>0.37019969278033793</c:v>
                </c:pt>
                <c:pt idx="9">
                  <c:v>0.37476459510357818</c:v>
                </c:pt>
                <c:pt idx="10">
                  <c:v>0.39010989010989011</c:v>
                </c:pt>
                <c:pt idx="11">
                  <c:v>0.47637051039697542</c:v>
                </c:pt>
                <c:pt idx="12">
                  <c:v>0.51077788191190254</c:v>
                </c:pt>
                <c:pt idx="13">
                  <c:v>0.57380952380952377</c:v>
                </c:pt>
                <c:pt idx="14">
                  <c:v>0.38029677221967262</c:v>
                </c:pt>
                <c:pt idx="15">
                  <c:v>0.31403118040089084</c:v>
                </c:pt>
              </c:numCache>
            </c:numRef>
          </c:val>
          <c:extLst>
            <c:ext xmlns:c16="http://schemas.microsoft.com/office/drawing/2014/chart" uri="{C3380CC4-5D6E-409C-BE32-E72D297353CC}">
              <c16:uniqueId val="{00000004-6703-4D01-9794-65834653FA5C}"/>
            </c:ext>
          </c:extLst>
        </c:ser>
        <c:dLbls>
          <c:showLegendKey val="0"/>
          <c:showVal val="1"/>
          <c:showCatName val="0"/>
          <c:showSerName val="0"/>
          <c:showPercent val="0"/>
          <c:showBubbleSize val="0"/>
        </c:dLbls>
        <c:gapWidth val="150"/>
        <c:overlap val="-25"/>
        <c:axId val="73347840"/>
        <c:axId val="73349376"/>
      </c:barChart>
      <c:catAx>
        <c:axId val="73347840"/>
        <c:scaling>
          <c:orientation val="minMax"/>
        </c:scaling>
        <c:delete val="0"/>
        <c:axPos val="l"/>
        <c:numFmt formatCode="General" sourceLinked="0"/>
        <c:majorTickMark val="none"/>
        <c:minorTickMark val="none"/>
        <c:tickLblPos val="nextTo"/>
        <c:txPr>
          <a:bodyPr/>
          <a:lstStyle/>
          <a:p>
            <a:pPr>
              <a:defRPr b="1"/>
            </a:pPr>
            <a:endParaRPr lang="it-IT"/>
          </a:p>
        </c:txPr>
        <c:crossAx val="73349376"/>
        <c:crosses val="autoZero"/>
        <c:auto val="1"/>
        <c:lblAlgn val="ctr"/>
        <c:lblOffset val="100"/>
        <c:noMultiLvlLbl val="0"/>
      </c:catAx>
      <c:valAx>
        <c:axId val="73349376"/>
        <c:scaling>
          <c:orientation val="minMax"/>
        </c:scaling>
        <c:delete val="1"/>
        <c:axPos val="b"/>
        <c:numFmt formatCode="0.0%" sourceLinked="1"/>
        <c:majorTickMark val="out"/>
        <c:minorTickMark val="none"/>
        <c:tickLblPos val="none"/>
        <c:crossAx val="73347840"/>
        <c:crosses val="autoZero"/>
        <c:crossBetween val="between"/>
      </c:valAx>
    </c:plotArea>
    <c:plotVisOnly val="1"/>
    <c:dispBlanksAs val="gap"/>
    <c:showDLblsOverMax val="0"/>
  </c:chart>
  <c:txPr>
    <a:bodyPr/>
    <a:lstStyle/>
    <a:p>
      <a:pPr>
        <a:defRPr sz="1100"/>
      </a:pPr>
      <a:endParaRPr lang="it-I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'PENA RESIDUA'!$B$32</c:f>
              <c:strCache>
                <c:ptCount val="1"/>
                <c:pt idx="0">
                  <c:v>in attesa di giudizio</c:v>
                </c:pt>
              </c:strCache>
            </c:strRef>
          </c:tx>
          <c:spPr>
            <a:solidFill>
              <a:schemeClr val="bg1">
                <a:lumMod val="65000"/>
              </a:schemeClr>
            </a:solidFill>
            <a:ln>
              <a:noFill/>
            </a:ln>
            <a:effectLst/>
          </c:spPr>
          <c:invertIfNegative val="0"/>
          <c:dLbls>
            <c:spPr>
              <a:solidFill>
                <a:schemeClr val="lt1"/>
              </a:solidFill>
              <a:ln w="25400" cap="flat" cmpd="sng" algn="ctr">
                <a:solidFill>
                  <a:schemeClr val="dk1"/>
                </a:solidFill>
                <a:prstDash val="solid"/>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dk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'PENA RESIDUA'!$A$33:$A$34</c:f>
              <c:strCache>
                <c:ptCount val="2"/>
                <c:pt idx="0">
                  <c:v>LAZIO</c:v>
                </c:pt>
                <c:pt idx="1">
                  <c:v>ITALIA</c:v>
                </c:pt>
              </c:strCache>
            </c:strRef>
          </c:cat>
          <c:val>
            <c:numRef>
              <c:f>'PENA RESIDUA'!$B$33:$B$34</c:f>
              <c:numCache>
                <c:formatCode>0.0%</c:formatCode>
                <c:ptCount val="2"/>
                <c:pt idx="0">
                  <c:v>0.29401866299525775</c:v>
                </c:pt>
                <c:pt idx="1">
                  <c:v>0.26001396137353322</c:v>
                </c:pt>
              </c:numCache>
            </c:numRef>
          </c:val>
          <c:extLst>
            <c:ext xmlns:c16="http://schemas.microsoft.com/office/drawing/2014/chart" uri="{C3380CC4-5D6E-409C-BE32-E72D297353CC}">
              <c16:uniqueId val="{00000000-2641-471B-9918-F779CF1AA264}"/>
            </c:ext>
          </c:extLst>
        </c:ser>
        <c:ser>
          <c:idx val="1"/>
          <c:order val="1"/>
          <c:tx>
            <c:strRef>
              <c:f>'PENA RESIDUA'!$C$32</c:f>
              <c:strCache>
                <c:ptCount val="1"/>
                <c:pt idx="0">
                  <c:v>fino a 2 anni</c:v>
                </c:pt>
              </c:strCache>
            </c:strRef>
          </c:tx>
          <c:spPr>
            <a:solidFill>
              <a:schemeClr val="accent3">
                <a:lumMod val="20000"/>
                <a:lumOff val="80000"/>
              </a:schemeClr>
            </a:solidFill>
            <a:ln>
              <a:noFill/>
            </a:ln>
            <a:effectLst/>
          </c:spPr>
          <c:invertIfNegative val="0"/>
          <c:dLbls>
            <c:spPr>
              <a:solidFill>
                <a:schemeClr val="lt1"/>
              </a:solidFill>
              <a:ln w="25400" cap="flat" cmpd="sng" algn="ctr">
                <a:solidFill>
                  <a:schemeClr val="accent1"/>
                </a:solidFill>
                <a:prstDash val="solid"/>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dk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'PENA RESIDUA'!$A$33:$A$34</c:f>
              <c:strCache>
                <c:ptCount val="2"/>
                <c:pt idx="0">
                  <c:v>LAZIO</c:v>
                </c:pt>
                <c:pt idx="1">
                  <c:v>ITALIA</c:v>
                </c:pt>
              </c:strCache>
            </c:strRef>
          </c:cat>
          <c:val>
            <c:numRef>
              <c:f>'PENA RESIDUA'!$C$33:$C$34</c:f>
              <c:numCache>
                <c:formatCode>0.0%</c:formatCode>
                <c:ptCount val="2"/>
                <c:pt idx="0">
                  <c:v>0.292488909285605</c:v>
                </c:pt>
                <c:pt idx="1">
                  <c:v>0.26342120134295116</c:v>
                </c:pt>
              </c:numCache>
            </c:numRef>
          </c:val>
          <c:extLst>
            <c:ext xmlns:c16="http://schemas.microsoft.com/office/drawing/2014/chart" uri="{C3380CC4-5D6E-409C-BE32-E72D297353CC}">
              <c16:uniqueId val="{00000001-2641-471B-9918-F779CF1AA264}"/>
            </c:ext>
          </c:extLst>
        </c:ser>
        <c:ser>
          <c:idx val="2"/>
          <c:order val="2"/>
          <c:tx>
            <c:strRef>
              <c:f>'PENA RESIDUA'!$D$32</c:f>
              <c:strCache>
                <c:ptCount val="1"/>
                <c:pt idx="0">
                  <c:v>da 2 a 5 anni</c:v>
                </c:pt>
              </c:strCache>
            </c:strRef>
          </c:tx>
          <c:spPr>
            <a:solidFill>
              <a:schemeClr val="accent3"/>
            </a:solidFill>
            <a:ln>
              <a:noFill/>
            </a:ln>
            <a:effectLst/>
          </c:spPr>
          <c:invertIfNegative val="0"/>
          <c:dLbls>
            <c:spPr>
              <a:solidFill>
                <a:schemeClr val="lt1"/>
              </a:solidFill>
              <a:ln w="25400" cap="flat" cmpd="sng" algn="ctr">
                <a:solidFill>
                  <a:schemeClr val="dk1"/>
                </a:solidFill>
                <a:prstDash val="solid"/>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dk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'PENA RESIDUA'!$A$33:$A$34</c:f>
              <c:strCache>
                <c:ptCount val="2"/>
                <c:pt idx="0">
                  <c:v>LAZIO</c:v>
                </c:pt>
                <c:pt idx="1">
                  <c:v>ITALIA</c:v>
                </c:pt>
              </c:strCache>
            </c:strRef>
          </c:cat>
          <c:val>
            <c:numRef>
              <c:f>'PENA RESIDUA'!$D$33:$D$34</c:f>
              <c:numCache>
                <c:formatCode>0.0%</c:formatCode>
                <c:ptCount val="2"/>
                <c:pt idx="0">
                  <c:v>0.25761052470552243</c:v>
                </c:pt>
                <c:pt idx="1">
                  <c:v>0.26533257986238074</c:v>
                </c:pt>
              </c:numCache>
            </c:numRef>
          </c:val>
          <c:extLst>
            <c:ext xmlns:c16="http://schemas.microsoft.com/office/drawing/2014/chart" uri="{C3380CC4-5D6E-409C-BE32-E72D297353CC}">
              <c16:uniqueId val="{00000002-2641-471B-9918-F779CF1AA264}"/>
            </c:ext>
          </c:extLst>
        </c:ser>
        <c:ser>
          <c:idx val="3"/>
          <c:order val="3"/>
          <c:tx>
            <c:strRef>
              <c:f>'PENA RESIDUA'!$E$32</c:f>
              <c:strCache>
                <c:ptCount val="1"/>
                <c:pt idx="0">
                  <c:v>da 5 a 10 anni</c:v>
                </c:pt>
              </c:strCache>
            </c:strRef>
          </c:tx>
          <c:spPr>
            <a:solidFill>
              <a:srgbClr val="FF0000"/>
            </a:solidFill>
            <a:ln>
              <a:noFill/>
            </a:ln>
            <a:effectLst/>
          </c:spPr>
          <c:invertIfNegative val="0"/>
          <c:dLbls>
            <c:spPr>
              <a:solidFill>
                <a:schemeClr val="lt1"/>
              </a:solidFill>
              <a:ln w="25400" cap="flat" cmpd="sng" algn="ctr">
                <a:solidFill>
                  <a:schemeClr val="dk1"/>
                </a:solidFill>
                <a:prstDash val="solid"/>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dk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'PENA RESIDUA'!$A$33:$A$34</c:f>
              <c:strCache>
                <c:ptCount val="2"/>
                <c:pt idx="0">
                  <c:v>LAZIO</c:v>
                </c:pt>
                <c:pt idx="1">
                  <c:v>ITALIA</c:v>
                </c:pt>
              </c:strCache>
            </c:strRef>
          </c:cat>
          <c:val>
            <c:numRef>
              <c:f>'PENA RESIDUA'!$E$33:$E$34</c:f>
              <c:numCache>
                <c:formatCode>0.0%</c:formatCode>
                <c:ptCount val="2"/>
                <c:pt idx="0">
                  <c:v>9.6833409821018818E-2</c:v>
                </c:pt>
                <c:pt idx="1">
                  <c:v>0.12156367383572117</c:v>
                </c:pt>
              </c:numCache>
            </c:numRef>
          </c:val>
          <c:extLst>
            <c:ext xmlns:c16="http://schemas.microsoft.com/office/drawing/2014/chart" uri="{C3380CC4-5D6E-409C-BE32-E72D297353CC}">
              <c16:uniqueId val="{00000003-2641-471B-9918-F779CF1AA264}"/>
            </c:ext>
          </c:extLst>
        </c:ser>
        <c:ser>
          <c:idx val="4"/>
          <c:order val="4"/>
          <c:tx>
            <c:strRef>
              <c:f>'PENA RESIDUA'!$F$32</c:f>
              <c:strCache>
                <c:ptCount val="1"/>
                <c:pt idx="0">
                  <c:v>da 10 a 20 anni</c:v>
                </c:pt>
              </c:strCache>
            </c:strRef>
          </c:tx>
          <c:spPr>
            <a:solidFill>
              <a:srgbClr val="C00000"/>
            </a:solidFill>
            <a:ln>
              <a:noFill/>
            </a:ln>
            <a:effectLst/>
          </c:spPr>
          <c:invertIfNegative val="0"/>
          <c:dLbls>
            <c:spPr>
              <a:solidFill>
                <a:schemeClr val="lt1"/>
              </a:solidFill>
              <a:ln w="25400" cap="flat" cmpd="sng" algn="ctr">
                <a:solidFill>
                  <a:schemeClr val="dk1"/>
                </a:solidFill>
                <a:prstDash val="solid"/>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dk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'PENA RESIDUA'!$A$33:$A$34</c:f>
              <c:strCache>
                <c:ptCount val="2"/>
                <c:pt idx="0">
                  <c:v>LAZIO</c:v>
                </c:pt>
                <c:pt idx="1">
                  <c:v>ITALIA</c:v>
                </c:pt>
              </c:strCache>
            </c:strRef>
          </c:cat>
          <c:val>
            <c:numRef>
              <c:f>'PENA RESIDUA'!$F$33:$F$34</c:f>
              <c:numCache>
                <c:formatCode>0.0%</c:formatCode>
                <c:ptCount val="2"/>
                <c:pt idx="0">
                  <c:v>3.2889704757534034E-2</c:v>
                </c:pt>
                <c:pt idx="1">
                  <c:v>4.4842602134095667E-2</c:v>
                </c:pt>
              </c:numCache>
            </c:numRef>
          </c:val>
          <c:extLst>
            <c:ext xmlns:c16="http://schemas.microsoft.com/office/drawing/2014/chart" uri="{C3380CC4-5D6E-409C-BE32-E72D297353CC}">
              <c16:uniqueId val="{00000004-2641-471B-9918-F779CF1AA264}"/>
            </c:ext>
          </c:extLst>
        </c:ser>
        <c:ser>
          <c:idx val="5"/>
          <c:order val="5"/>
          <c:tx>
            <c:strRef>
              <c:f>'PENA RESIDUA'!$G$32</c:f>
              <c:strCache>
                <c:ptCount val="1"/>
                <c:pt idx="0">
                  <c:v>oltre 20 anni o ergastolo</c:v>
                </c:pt>
              </c:strCache>
            </c:strRef>
          </c:tx>
          <c:spPr>
            <a:solidFill>
              <a:schemeClr val="accent6">
                <a:lumMod val="50000"/>
              </a:schemeClr>
            </a:solidFill>
            <a:ln>
              <a:noFill/>
            </a:ln>
            <a:effectLst/>
          </c:spPr>
          <c:invertIfNegative val="0"/>
          <c:dLbls>
            <c:dLbl>
              <c:idx val="0"/>
              <c:layout>
                <c:manualLayout>
                  <c:x val="1.40056022408961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41-471B-9918-F779CF1AA264}"/>
                </c:ext>
              </c:extLst>
            </c:dLbl>
            <c:dLbl>
              <c:idx val="1"/>
              <c:layout>
                <c:manualLayout>
                  <c:x val="9.3371600608747433E-3"/>
                  <c:y val="-5.2857484737103631E-2"/>
                </c:manualLayout>
              </c:layout>
              <c:showLegendKey val="0"/>
              <c:showVal val="1"/>
              <c:showCatName val="0"/>
              <c:showSerName val="0"/>
              <c:showPercent val="0"/>
              <c:showBubbleSize val="0"/>
              <c:extLst>
                <c:ext xmlns:c15="http://schemas.microsoft.com/office/drawing/2012/chart" uri="{CE6537A1-D6FC-4f65-9D91-7224C49458BB}">
                  <c15:layout>
                    <c:manualLayout>
                      <c:w val="5.1365454318210213E-2"/>
                      <c:h val="4.2170595870758963E-2"/>
                    </c:manualLayout>
                  </c15:layout>
                </c:ext>
                <c:ext xmlns:c16="http://schemas.microsoft.com/office/drawing/2014/chart" uri="{C3380CC4-5D6E-409C-BE32-E72D297353CC}">
                  <c16:uniqueId val="{00000006-2641-471B-9918-F779CF1AA264}"/>
                </c:ext>
              </c:extLst>
            </c:dLbl>
            <c:spPr>
              <a:solidFill>
                <a:schemeClr val="lt1"/>
              </a:solidFill>
              <a:ln w="25400" cap="flat" cmpd="sng" algn="ctr">
                <a:solidFill>
                  <a:schemeClr val="dk1"/>
                </a:solidFill>
                <a:prstDash val="solid"/>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dk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'PENA RESIDUA'!$A$33:$A$34</c:f>
              <c:strCache>
                <c:ptCount val="2"/>
                <c:pt idx="0">
                  <c:v>LAZIO</c:v>
                </c:pt>
                <c:pt idx="1">
                  <c:v>ITALIA</c:v>
                </c:pt>
              </c:strCache>
            </c:strRef>
          </c:cat>
          <c:val>
            <c:numRef>
              <c:f>'PENA RESIDUA'!$G$33:$G$34</c:f>
              <c:numCache>
                <c:formatCode>0.0%</c:formatCode>
                <c:ptCount val="2"/>
                <c:pt idx="0">
                  <c:v>2.2793330273825914E-2</c:v>
                </c:pt>
                <c:pt idx="1">
                  <c:v>3.9041983844696343E-2</c:v>
                </c:pt>
              </c:numCache>
            </c:numRef>
          </c:val>
          <c:extLst>
            <c:ext xmlns:c16="http://schemas.microsoft.com/office/drawing/2014/chart" uri="{C3380CC4-5D6E-409C-BE32-E72D297353CC}">
              <c16:uniqueId val="{00000007-2641-471B-9918-F779CF1AA264}"/>
            </c:ext>
          </c:extLst>
        </c:ser>
        <c:dLbls>
          <c:showLegendKey val="0"/>
          <c:showVal val="1"/>
          <c:showCatName val="0"/>
          <c:showSerName val="0"/>
          <c:showPercent val="0"/>
          <c:showBubbleSize val="0"/>
        </c:dLbls>
        <c:gapWidth val="79"/>
        <c:overlap val="100"/>
        <c:axId val="689732959"/>
        <c:axId val="689740447"/>
      </c:barChart>
      <c:catAx>
        <c:axId val="6897329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lumMod val="65000"/>
                    <a:lumOff val="35000"/>
                  </a:schemeClr>
                </a:solidFill>
                <a:latin typeface="+mn-lt"/>
                <a:ea typeface="+mn-ea"/>
                <a:cs typeface="+mn-cs"/>
              </a:defRPr>
            </a:pPr>
            <a:endParaRPr lang="it-IT"/>
          </a:p>
        </c:txPr>
        <c:crossAx val="689740447"/>
        <c:crosses val="autoZero"/>
        <c:auto val="1"/>
        <c:lblAlgn val="ctr"/>
        <c:lblOffset val="100"/>
        <c:noMultiLvlLbl val="0"/>
      </c:catAx>
      <c:valAx>
        <c:axId val="689740447"/>
        <c:scaling>
          <c:orientation val="minMax"/>
        </c:scaling>
        <c:delete val="1"/>
        <c:axPos val="b"/>
        <c:numFmt formatCode="0%" sourceLinked="1"/>
        <c:majorTickMark val="none"/>
        <c:minorTickMark val="none"/>
        <c:tickLblPos val="nextTo"/>
        <c:crossAx val="689732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'graf pena residua (2)'!$S$4</c:f>
              <c:strCache>
                <c:ptCount val="1"/>
              </c:strCache>
            </c:strRef>
          </c:tx>
          <c:spPr>
            <a:solidFill>
              <a:srgbClr val="FF9999"/>
            </a:solidFill>
            <a:ln w="19050">
              <a:solidFill>
                <a:srgbClr val="C00000"/>
              </a:solidFill>
              <a:prstDash val="dashDot"/>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 pena residua (2)'!$T$3:$U$3</c:f>
              <c:strCache>
                <c:ptCount val="2"/>
                <c:pt idx="0">
                  <c:v>posti effettivamente disponbili</c:v>
                </c:pt>
                <c:pt idx="1">
                  <c:v>pena residua</c:v>
                </c:pt>
              </c:strCache>
            </c:strRef>
          </c:cat>
          <c:val>
            <c:numRef>
              <c:f>'graf pena residua (2)'!$T$4:$U$4</c:f>
              <c:numCache>
                <c:formatCode>General</c:formatCode>
                <c:ptCount val="2"/>
                <c:pt idx="0" formatCode="#,##0">
                  <c:v>4745</c:v>
                </c:pt>
              </c:numCache>
            </c:numRef>
          </c:val>
          <c:extLst>
            <c:ext xmlns:c16="http://schemas.microsoft.com/office/drawing/2014/chart" uri="{C3380CC4-5D6E-409C-BE32-E72D297353CC}">
              <c16:uniqueId val="{00000000-BCAB-460F-84FB-D3FF458BC005}"/>
            </c:ext>
          </c:extLst>
        </c:ser>
        <c:ser>
          <c:idx val="1"/>
          <c:order val="1"/>
          <c:tx>
            <c:strRef>
              <c:f>'graf pena residua (2)'!$S$5</c:f>
              <c:strCache>
                <c:ptCount val="1"/>
                <c:pt idx="0">
                  <c:v>In attesa  giudizio</c:v>
                </c:pt>
              </c:strCache>
            </c:strRef>
          </c:tx>
          <c:spPr>
            <a:solidFill>
              <a:schemeClr val="bg2"/>
            </a:solidFill>
            <a:ln>
              <a:solidFill>
                <a:schemeClr val="accent5">
                  <a:lumMod val="5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 pena residua (2)'!$T$3:$U$3</c:f>
              <c:strCache>
                <c:ptCount val="2"/>
                <c:pt idx="0">
                  <c:v>posti effettivamente disponbili</c:v>
                </c:pt>
                <c:pt idx="1">
                  <c:v>pena residua</c:v>
                </c:pt>
              </c:strCache>
            </c:strRef>
          </c:cat>
          <c:val>
            <c:numRef>
              <c:f>'graf pena residua (2)'!$T$5:$U$5</c:f>
              <c:numCache>
                <c:formatCode>#,##0</c:formatCode>
                <c:ptCount val="2"/>
                <c:pt idx="1">
                  <c:v>1922</c:v>
                </c:pt>
              </c:numCache>
            </c:numRef>
          </c:val>
          <c:extLst>
            <c:ext xmlns:c16="http://schemas.microsoft.com/office/drawing/2014/chart" uri="{C3380CC4-5D6E-409C-BE32-E72D297353CC}">
              <c16:uniqueId val="{00000001-BCAB-460F-84FB-D3FF458BC005}"/>
            </c:ext>
          </c:extLst>
        </c:ser>
        <c:ser>
          <c:idx val="2"/>
          <c:order val="2"/>
          <c:tx>
            <c:strRef>
              <c:f>'graf pena residua (2)'!$S$6</c:f>
              <c:strCache>
                <c:ptCount val="1"/>
                <c:pt idx="0">
                  <c:v>residuo superiore a 2 anni</c:v>
                </c:pt>
              </c:strCache>
            </c:strRef>
          </c:tx>
          <c:spPr>
            <a:solidFill>
              <a:schemeClr val="accent6">
                <a:lumMod val="20000"/>
                <a:lumOff val="80000"/>
              </a:schemeClr>
            </a:solidFill>
            <a:ln>
              <a:solidFill>
                <a:schemeClr val="bg2">
                  <a:lumMod val="5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 pena residua (2)'!$T$3:$U$3</c:f>
              <c:strCache>
                <c:ptCount val="2"/>
                <c:pt idx="0">
                  <c:v>posti effettivamente disponbili</c:v>
                </c:pt>
                <c:pt idx="1">
                  <c:v>pena residua</c:v>
                </c:pt>
              </c:strCache>
            </c:strRef>
          </c:cat>
          <c:val>
            <c:numRef>
              <c:f>'graf pena residua (2)'!$T$6:$U$6</c:f>
              <c:numCache>
                <c:formatCode>#,##0</c:formatCode>
                <c:ptCount val="2"/>
                <c:pt idx="1">
                  <c:v>2681</c:v>
                </c:pt>
              </c:numCache>
            </c:numRef>
          </c:val>
          <c:extLst>
            <c:ext xmlns:c16="http://schemas.microsoft.com/office/drawing/2014/chart" uri="{C3380CC4-5D6E-409C-BE32-E72D297353CC}">
              <c16:uniqueId val="{00000002-BCAB-460F-84FB-D3FF458BC005}"/>
            </c:ext>
          </c:extLst>
        </c:ser>
        <c:ser>
          <c:idx val="3"/>
          <c:order val="3"/>
          <c:tx>
            <c:strRef>
              <c:f>'graf pena residua (2)'!$S$7</c:f>
              <c:strCache>
                <c:ptCount val="1"/>
              </c:strCache>
            </c:strRef>
          </c:tx>
          <c:spPr>
            <a:solidFill>
              <a:schemeClr val="accent2">
                <a:lumMod val="20000"/>
                <a:lumOff val="80000"/>
              </a:schemeClr>
            </a:solidFill>
            <a:ln>
              <a:solidFill>
                <a:schemeClr val="accent2">
                  <a:lumMod val="50000"/>
                </a:scheme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 pena residua (2)'!$T$3:$U$3</c:f>
              <c:strCache>
                <c:ptCount val="2"/>
                <c:pt idx="0">
                  <c:v>posti effettivamente disponbili</c:v>
                </c:pt>
                <c:pt idx="1">
                  <c:v>pena residua</c:v>
                </c:pt>
              </c:strCache>
            </c:strRef>
          </c:cat>
          <c:val>
            <c:numRef>
              <c:f>'graf pena residua (2)'!$T$7:$U$7</c:f>
              <c:numCache>
                <c:formatCode>General</c:formatCode>
                <c:ptCount val="2"/>
              </c:numCache>
            </c:numRef>
          </c:val>
          <c:extLst>
            <c:ext xmlns:c16="http://schemas.microsoft.com/office/drawing/2014/chart" uri="{C3380CC4-5D6E-409C-BE32-E72D297353CC}">
              <c16:uniqueId val="{00000003-BCAB-460F-84FB-D3FF458BC005}"/>
            </c:ext>
          </c:extLst>
        </c:ser>
        <c:ser>
          <c:idx val="4"/>
          <c:order val="4"/>
          <c:tx>
            <c:strRef>
              <c:f>'graf pena residua (2)'!$S$11</c:f>
              <c:strCache>
                <c:ptCount val="1"/>
                <c:pt idx="0">
                  <c:v>residuo di pena tra uno e due anni</c:v>
                </c:pt>
              </c:strCache>
            </c:strRef>
          </c:tx>
          <c:spPr>
            <a:solidFill>
              <a:srgbClr val="FF0000"/>
            </a:solidFill>
          </c:spPr>
          <c:invertIfNegative val="0"/>
          <c:dLbls>
            <c:spPr>
              <a:solidFill>
                <a:prstClr val="white">
                  <a:lumMod val="75000"/>
                </a:prst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 pena residua (2)'!$T$3:$U$3</c:f>
              <c:strCache>
                <c:ptCount val="2"/>
                <c:pt idx="0">
                  <c:v>posti effettivamente disponbili</c:v>
                </c:pt>
                <c:pt idx="1">
                  <c:v>pena residua</c:v>
                </c:pt>
              </c:strCache>
            </c:strRef>
          </c:cat>
          <c:val>
            <c:numRef>
              <c:f>'graf pena residua (2)'!$T$11:$U$11</c:f>
              <c:numCache>
                <c:formatCode>#,##0</c:formatCode>
                <c:ptCount val="2"/>
                <c:pt idx="1">
                  <c:v>988</c:v>
                </c:pt>
              </c:numCache>
            </c:numRef>
          </c:val>
          <c:extLst>
            <c:ext xmlns:c16="http://schemas.microsoft.com/office/drawing/2014/chart" uri="{C3380CC4-5D6E-409C-BE32-E72D297353CC}">
              <c16:uniqueId val="{00000004-BCAB-460F-84FB-D3FF458BC005}"/>
            </c:ext>
          </c:extLst>
        </c:ser>
        <c:ser>
          <c:idx val="5"/>
          <c:order val="5"/>
          <c:tx>
            <c:strRef>
              <c:f>'graf pena residua (2)'!$S$12</c:f>
              <c:strCache>
                <c:ptCount val="1"/>
                <c:pt idx="0">
                  <c:v>residuo di pena inferiore a un anno</c:v>
                </c:pt>
              </c:strCache>
            </c:strRef>
          </c:tx>
          <c:spPr>
            <a:solidFill>
              <a:srgbClr val="C00000"/>
            </a:solidFill>
          </c:spPr>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 pena residua (2)'!$T$3:$U$3</c:f>
              <c:strCache>
                <c:ptCount val="2"/>
                <c:pt idx="0">
                  <c:v>posti effettivamente disponbili</c:v>
                </c:pt>
                <c:pt idx="1">
                  <c:v>pena residua</c:v>
                </c:pt>
              </c:strCache>
            </c:strRef>
          </c:cat>
          <c:val>
            <c:numRef>
              <c:f>'graf pena residua (2)'!$T$12:$U$12</c:f>
              <c:numCache>
                <c:formatCode>#,##0</c:formatCode>
                <c:ptCount val="2"/>
                <c:pt idx="1">
                  <c:v>924</c:v>
                </c:pt>
              </c:numCache>
            </c:numRef>
          </c:val>
          <c:extLst>
            <c:ext xmlns:c16="http://schemas.microsoft.com/office/drawing/2014/chart" uri="{C3380CC4-5D6E-409C-BE32-E72D297353CC}">
              <c16:uniqueId val="{00000005-BCAB-460F-84FB-D3FF458BC005}"/>
            </c:ext>
          </c:extLst>
        </c:ser>
        <c:dLbls>
          <c:showLegendKey val="0"/>
          <c:showVal val="1"/>
          <c:showCatName val="0"/>
          <c:showSerName val="0"/>
          <c:showPercent val="0"/>
          <c:showBubbleSize val="0"/>
        </c:dLbls>
        <c:gapWidth val="85"/>
        <c:overlap val="100"/>
        <c:axId val="115767552"/>
        <c:axId val="115777536"/>
      </c:barChart>
      <c:catAx>
        <c:axId val="115767552"/>
        <c:scaling>
          <c:orientation val="minMax"/>
        </c:scaling>
        <c:delete val="0"/>
        <c:axPos val="b"/>
        <c:numFmt formatCode="General" sourceLinked="0"/>
        <c:majorTickMark val="out"/>
        <c:minorTickMark val="none"/>
        <c:tickLblPos val="nextTo"/>
        <c:crossAx val="115777536"/>
        <c:crosses val="autoZero"/>
        <c:auto val="1"/>
        <c:lblAlgn val="ctr"/>
        <c:lblOffset val="100"/>
        <c:noMultiLvlLbl val="0"/>
      </c:catAx>
      <c:valAx>
        <c:axId val="115777536"/>
        <c:scaling>
          <c:orientation val="minMax"/>
        </c:scaling>
        <c:delete val="1"/>
        <c:axPos val="l"/>
        <c:numFmt formatCode="#,##0" sourceLinked="1"/>
        <c:majorTickMark val="out"/>
        <c:minorTickMark val="none"/>
        <c:tickLblPos val="none"/>
        <c:crossAx val="115767552"/>
        <c:crosses val="autoZero"/>
        <c:crossBetween val="between"/>
      </c:valAx>
      <c:spPr>
        <a:scene3d>
          <a:camera prst="orthographicFront"/>
          <a:lightRig rig="threePt" dir="t"/>
        </a:scene3d>
        <a:sp3d>
          <a:bevelT w="12700"/>
        </a:sp3d>
      </c:spPr>
    </c:plotArea>
    <c:legend>
      <c:legendPos val="r"/>
      <c:legendEntry>
        <c:idx val="2"/>
        <c:delete val="1"/>
      </c:legendEntry>
      <c:legendEntry>
        <c:idx val="5"/>
        <c:delete val="1"/>
      </c:legendEntry>
      <c:layout>
        <c:manualLayout>
          <c:xMode val="edge"/>
          <c:yMode val="edge"/>
          <c:x val="0.64482203131975779"/>
          <c:y val="5.9669403026749307E-2"/>
          <c:w val="0.33712090836966074"/>
          <c:h val="0.84224511829638316"/>
        </c:manualLayout>
      </c:layout>
      <c:overlay val="0"/>
    </c:legend>
    <c:plotVisOnly val="1"/>
    <c:dispBlanksAs val="gap"/>
    <c:showDLblsOverMax val="0"/>
  </c:chart>
  <c:txPr>
    <a:bodyPr/>
    <a:lstStyle/>
    <a:p>
      <a:pPr>
        <a:defRPr sz="1600"/>
      </a:pPr>
      <a:endParaRPr lang="it-IT"/>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UEPE!$B$16</c:f>
              <c:strCache>
                <c:ptCount val="1"/>
                <c:pt idx="0">
                  <c:v>Misure alternative</c:v>
                </c:pt>
              </c:strCache>
            </c:strRef>
          </c:tx>
          <c:spPr>
            <a:solidFill>
              <a:schemeClr val="accent2">
                <a:lumMod val="75000"/>
              </a:schemeClr>
            </a:solidFill>
            <a:ln>
              <a:noFill/>
            </a:ln>
            <a:effectLst/>
          </c:spPr>
          <c:invertIfNegative val="0"/>
          <c:dLbls>
            <c:spPr>
              <a:solidFill>
                <a:schemeClr val="accent2">
                  <a:lumMod val="20000"/>
                  <a:lumOff val="80000"/>
                </a:schemeClr>
              </a:solid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UEPE!$A$17:$A$26</c:f>
              <c:strCache>
                <c:ptCount val="10"/>
                <c:pt idx="0">
                  <c:v>31/12/2014</c:v>
                </c:pt>
                <c:pt idx="1">
                  <c:v>31/12/2015</c:v>
                </c:pt>
                <c:pt idx="2">
                  <c:v>31/12/2016</c:v>
                </c:pt>
                <c:pt idx="3">
                  <c:v>31/12/2017</c:v>
                </c:pt>
                <c:pt idx="4">
                  <c:v>31/12/2018</c:v>
                </c:pt>
                <c:pt idx="5">
                  <c:v>31/12/2019</c:v>
                </c:pt>
                <c:pt idx="6">
                  <c:v>31/12/2020</c:v>
                </c:pt>
                <c:pt idx="7">
                  <c:v>1/12/2021</c:v>
                </c:pt>
                <c:pt idx="8">
                  <c:v>31/12/2022</c:v>
                </c:pt>
                <c:pt idx="9">
                  <c:v>31/12/2023</c:v>
                </c:pt>
              </c:strCache>
            </c:strRef>
          </c:cat>
          <c:val>
            <c:numRef>
              <c:f>UEPE!$B$17:$B$26</c:f>
              <c:numCache>
                <c:formatCode>_-* #,##0\ _€_-;\-* #,##0\ _€_-;_-* "-"??\ _€_-;_-@_-</c:formatCode>
                <c:ptCount val="10"/>
                <c:pt idx="0">
                  <c:v>1716</c:v>
                </c:pt>
                <c:pt idx="1">
                  <c:v>1656</c:v>
                </c:pt>
                <c:pt idx="2">
                  <c:v>1680</c:v>
                </c:pt>
                <c:pt idx="3">
                  <c:v>1653</c:v>
                </c:pt>
                <c:pt idx="4">
                  <c:v>1614</c:v>
                </c:pt>
                <c:pt idx="5">
                  <c:v>1868</c:v>
                </c:pt>
                <c:pt idx="6">
                  <c:v>2173</c:v>
                </c:pt>
                <c:pt idx="7">
                  <c:v>2058</c:v>
                </c:pt>
                <c:pt idx="8">
                  <c:v>2247</c:v>
                </c:pt>
                <c:pt idx="9">
                  <c:v>2539</c:v>
                </c:pt>
              </c:numCache>
            </c:numRef>
          </c:val>
          <c:extLst>
            <c:ext xmlns:c16="http://schemas.microsoft.com/office/drawing/2014/chart" uri="{C3380CC4-5D6E-409C-BE32-E72D297353CC}">
              <c16:uniqueId val="{00000000-1865-4F91-BEC1-E8AC5BCF6C1A}"/>
            </c:ext>
          </c:extLst>
        </c:ser>
        <c:ser>
          <c:idx val="1"/>
          <c:order val="1"/>
          <c:tx>
            <c:strRef>
              <c:f>UEPE!$C$16</c:f>
              <c:strCache>
                <c:ptCount val="1"/>
                <c:pt idx="0">
                  <c:v>Sanzioni sostitutive</c:v>
                </c:pt>
              </c:strCache>
            </c:strRef>
          </c:tx>
          <c:spPr>
            <a:solidFill>
              <a:srgbClr val="FFFF00"/>
            </a:solidFill>
            <a:ln>
              <a:noFill/>
            </a:ln>
            <a:effectLst/>
          </c:spPr>
          <c:invertIfNegative val="0"/>
          <c:cat>
            <c:strRef>
              <c:f>UEPE!$A$17:$A$26</c:f>
              <c:strCache>
                <c:ptCount val="10"/>
                <c:pt idx="0">
                  <c:v>31/12/2014</c:v>
                </c:pt>
                <c:pt idx="1">
                  <c:v>31/12/2015</c:v>
                </c:pt>
                <c:pt idx="2">
                  <c:v>31/12/2016</c:v>
                </c:pt>
                <c:pt idx="3">
                  <c:v>31/12/2017</c:v>
                </c:pt>
                <c:pt idx="4">
                  <c:v>31/12/2018</c:v>
                </c:pt>
                <c:pt idx="5">
                  <c:v>31/12/2019</c:v>
                </c:pt>
                <c:pt idx="6">
                  <c:v>31/12/2020</c:v>
                </c:pt>
                <c:pt idx="7">
                  <c:v>1/12/2021</c:v>
                </c:pt>
                <c:pt idx="8">
                  <c:v>31/12/2022</c:v>
                </c:pt>
                <c:pt idx="9">
                  <c:v>31/12/2023</c:v>
                </c:pt>
              </c:strCache>
            </c:strRef>
          </c:cat>
          <c:val>
            <c:numRef>
              <c:f>UEPE!$C$17:$C$26</c:f>
              <c:numCache>
                <c:formatCode>_-* #,##0\ _€_-;\-* #,##0\ _€_-;_-* "-"??\ _€_-;_-@_-</c:formatCode>
                <c:ptCount val="10"/>
                <c:pt idx="0">
                  <c:v>2</c:v>
                </c:pt>
                <c:pt idx="1">
                  <c:v>5</c:v>
                </c:pt>
                <c:pt idx="2">
                  <c:v>5</c:v>
                </c:pt>
                <c:pt idx="3">
                  <c:v>3</c:v>
                </c:pt>
                <c:pt idx="4">
                  <c:v>4</c:v>
                </c:pt>
                <c:pt idx="5">
                  <c:v>3</c:v>
                </c:pt>
                <c:pt idx="6">
                  <c:v>4</c:v>
                </c:pt>
                <c:pt idx="7">
                  <c:v>0</c:v>
                </c:pt>
                <c:pt idx="8">
                  <c:v>1</c:v>
                </c:pt>
                <c:pt idx="9">
                  <c:v>64</c:v>
                </c:pt>
              </c:numCache>
            </c:numRef>
          </c:val>
          <c:extLst>
            <c:ext xmlns:c16="http://schemas.microsoft.com/office/drawing/2014/chart" uri="{C3380CC4-5D6E-409C-BE32-E72D297353CC}">
              <c16:uniqueId val="{00000001-1865-4F91-BEC1-E8AC5BCF6C1A}"/>
            </c:ext>
          </c:extLst>
        </c:ser>
        <c:ser>
          <c:idx val="2"/>
          <c:order val="2"/>
          <c:tx>
            <c:strRef>
              <c:f>UEPE!$D$16</c:f>
              <c:strCache>
                <c:ptCount val="1"/>
                <c:pt idx="0">
                  <c:v>Misure di sicurezza</c:v>
                </c:pt>
              </c:strCache>
            </c:strRef>
          </c:tx>
          <c:spPr>
            <a:solidFill>
              <a:schemeClr val="accent3"/>
            </a:solidFill>
            <a:ln>
              <a:noFill/>
            </a:ln>
            <a:effectLst/>
          </c:spPr>
          <c:invertIfNegative val="0"/>
          <c:cat>
            <c:strRef>
              <c:f>UEPE!$A$17:$A$26</c:f>
              <c:strCache>
                <c:ptCount val="10"/>
                <c:pt idx="0">
                  <c:v>31/12/2014</c:v>
                </c:pt>
                <c:pt idx="1">
                  <c:v>31/12/2015</c:v>
                </c:pt>
                <c:pt idx="2">
                  <c:v>31/12/2016</c:v>
                </c:pt>
                <c:pt idx="3">
                  <c:v>31/12/2017</c:v>
                </c:pt>
                <c:pt idx="4">
                  <c:v>31/12/2018</c:v>
                </c:pt>
                <c:pt idx="5">
                  <c:v>31/12/2019</c:v>
                </c:pt>
                <c:pt idx="6">
                  <c:v>31/12/2020</c:v>
                </c:pt>
                <c:pt idx="7">
                  <c:v>1/12/2021</c:v>
                </c:pt>
                <c:pt idx="8">
                  <c:v>31/12/2022</c:v>
                </c:pt>
                <c:pt idx="9">
                  <c:v>31/12/2023</c:v>
                </c:pt>
              </c:strCache>
            </c:strRef>
          </c:cat>
          <c:val>
            <c:numRef>
              <c:f>UEPE!$D$17:$D$26</c:f>
              <c:numCache>
                <c:formatCode>_-* #,##0\ _€_-;\-* #,##0\ _€_-;_-* "-"??\ _€_-;_-@_-</c:formatCode>
                <c:ptCount val="10"/>
                <c:pt idx="0">
                  <c:v>167</c:v>
                </c:pt>
                <c:pt idx="1">
                  <c:v>193</c:v>
                </c:pt>
                <c:pt idx="2">
                  <c:v>231</c:v>
                </c:pt>
                <c:pt idx="3">
                  <c:v>240</c:v>
                </c:pt>
                <c:pt idx="4">
                  <c:v>262</c:v>
                </c:pt>
                <c:pt idx="5">
                  <c:v>272</c:v>
                </c:pt>
                <c:pt idx="6">
                  <c:v>282</c:v>
                </c:pt>
                <c:pt idx="7">
                  <c:v>314</c:v>
                </c:pt>
                <c:pt idx="8">
                  <c:v>321</c:v>
                </c:pt>
                <c:pt idx="9">
                  <c:v>290</c:v>
                </c:pt>
              </c:numCache>
            </c:numRef>
          </c:val>
          <c:extLst>
            <c:ext xmlns:c16="http://schemas.microsoft.com/office/drawing/2014/chart" uri="{C3380CC4-5D6E-409C-BE32-E72D297353CC}">
              <c16:uniqueId val="{00000002-1865-4F91-BEC1-E8AC5BCF6C1A}"/>
            </c:ext>
          </c:extLst>
        </c:ser>
        <c:ser>
          <c:idx val="3"/>
          <c:order val="3"/>
          <c:tx>
            <c:strRef>
              <c:f>UEPE!$E$16</c:f>
              <c:strCache>
                <c:ptCount val="1"/>
                <c:pt idx="0">
                  <c:v>Sanzioni di Comunità</c:v>
                </c:pt>
              </c:strCache>
            </c:strRef>
          </c:tx>
          <c:spPr>
            <a:solidFill>
              <a:schemeClr val="accent4"/>
            </a:solidFill>
            <a:ln>
              <a:noFill/>
            </a:ln>
            <a:effectLst/>
          </c:spPr>
          <c:invertIfNegative val="0"/>
          <c:cat>
            <c:strRef>
              <c:f>UEPE!$A$17:$A$26</c:f>
              <c:strCache>
                <c:ptCount val="10"/>
                <c:pt idx="0">
                  <c:v>31/12/2014</c:v>
                </c:pt>
                <c:pt idx="1">
                  <c:v>31/12/2015</c:v>
                </c:pt>
                <c:pt idx="2">
                  <c:v>31/12/2016</c:v>
                </c:pt>
                <c:pt idx="3">
                  <c:v>31/12/2017</c:v>
                </c:pt>
                <c:pt idx="4">
                  <c:v>31/12/2018</c:v>
                </c:pt>
                <c:pt idx="5">
                  <c:v>31/12/2019</c:v>
                </c:pt>
                <c:pt idx="6">
                  <c:v>31/12/2020</c:v>
                </c:pt>
                <c:pt idx="7">
                  <c:v>1/12/2021</c:v>
                </c:pt>
                <c:pt idx="8">
                  <c:v>31/12/2022</c:v>
                </c:pt>
                <c:pt idx="9">
                  <c:v>31/12/2023</c:v>
                </c:pt>
              </c:strCache>
            </c:strRef>
          </c:cat>
          <c:val>
            <c:numRef>
              <c:f>UEPE!$E$17:$E$26</c:f>
              <c:numCache>
                <c:formatCode>_-* #,##0\ _€_-;\-* #,##0\ _€_-;_-* "-"??\ _€_-;_-@_-</c:formatCode>
                <c:ptCount val="10"/>
                <c:pt idx="0">
                  <c:v>151</c:v>
                </c:pt>
                <c:pt idx="1">
                  <c:v>207</c:v>
                </c:pt>
                <c:pt idx="2">
                  <c:v>188</c:v>
                </c:pt>
                <c:pt idx="3">
                  <c:v>220</c:v>
                </c:pt>
                <c:pt idx="4">
                  <c:v>207</c:v>
                </c:pt>
                <c:pt idx="5">
                  <c:v>254</c:v>
                </c:pt>
                <c:pt idx="6">
                  <c:v>213</c:v>
                </c:pt>
                <c:pt idx="7">
                  <c:v>238</c:v>
                </c:pt>
                <c:pt idx="8">
                  <c:v>255</c:v>
                </c:pt>
                <c:pt idx="9">
                  <c:v>257</c:v>
                </c:pt>
              </c:numCache>
            </c:numRef>
          </c:val>
          <c:extLst>
            <c:ext xmlns:c16="http://schemas.microsoft.com/office/drawing/2014/chart" uri="{C3380CC4-5D6E-409C-BE32-E72D297353CC}">
              <c16:uniqueId val="{00000003-1865-4F91-BEC1-E8AC5BCF6C1A}"/>
            </c:ext>
          </c:extLst>
        </c:ser>
        <c:ser>
          <c:idx val="4"/>
          <c:order val="4"/>
          <c:tx>
            <c:strRef>
              <c:f>UEPE!$F$16</c:f>
              <c:strCache>
                <c:ptCount val="1"/>
                <c:pt idx="0">
                  <c:v>Misure di comunità</c:v>
                </c:pt>
              </c:strCache>
            </c:strRef>
          </c:tx>
          <c:spPr>
            <a:solidFill>
              <a:schemeClr val="accent5"/>
            </a:solidFill>
            <a:ln>
              <a:noFill/>
            </a:ln>
            <a:effectLst/>
          </c:spPr>
          <c:invertIfNegative val="0"/>
          <c:dLbls>
            <c:dLbl>
              <c:idx val="0"/>
              <c:layout>
                <c:manualLayout>
                  <c:x val="2.8625954198473282E-2"/>
                  <c:y val="9.30232558139534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65-4F91-BEC1-E8AC5BCF6C1A}"/>
                </c:ext>
              </c:extLst>
            </c:dLbl>
            <c:spPr>
              <a:solidFill>
                <a:schemeClr val="tx2">
                  <a:lumMod val="20000"/>
                  <a:lumOff val="80000"/>
                </a:schemeClr>
              </a:solidFill>
              <a:ln>
                <a:solidFill>
                  <a:schemeClr val="bg1">
                    <a:lumMod val="95000"/>
                  </a:schemeClr>
                </a:solid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UEPE!$A$17:$A$26</c:f>
              <c:strCache>
                <c:ptCount val="10"/>
                <c:pt idx="0">
                  <c:v>31/12/2014</c:v>
                </c:pt>
                <c:pt idx="1">
                  <c:v>31/12/2015</c:v>
                </c:pt>
                <c:pt idx="2">
                  <c:v>31/12/2016</c:v>
                </c:pt>
                <c:pt idx="3">
                  <c:v>31/12/2017</c:v>
                </c:pt>
                <c:pt idx="4">
                  <c:v>31/12/2018</c:v>
                </c:pt>
                <c:pt idx="5">
                  <c:v>31/12/2019</c:v>
                </c:pt>
                <c:pt idx="6">
                  <c:v>31/12/2020</c:v>
                </c:pt>
                <c:pt idx="7">
                  <c:v>1/12/2021</c:v>
                </c:pt>
                <c:pt idx="8">
                  <c:v>31/12/2022</c:v>
                </c:pt>
                <c:pt idx="9">
                  <c:v>31/12/2023</c:v>
                </c:pt>
              </c:strCache>
            </c:strRef>
          </c:cat>
          <c:val>
            <c:numRef>
              <c:f>UEPE!$F$17:$F$26</c:f>
              <c:numCache>
                <c:formatCode>_-* #,##0\ _€_-;\-* #,##0\ _€_-;_-* "-"??\ _€_-;_-@_-</c:formatCode>
                <c:ptCount val="10"/>
                <c:pt idx="0">
                  <c:v>8</c:v>
                </c:pt>
                <c:pt idx="1">
                  <c:v>192</c:v>
                </c:pt>
                <c:pt idx="2">
                  <c:v>417</c:v>
                </c:pt>
                <c:pt idx="3">
                  <c:v>329</c:v>
                </c:pt>
                <c:pt idx="4">
                  <c:v>532</c:v>
                </c:pt>
                <c:pt idx="5">
                  <c:v>840</c:v>
                </c:pt>
                <c:pt idx="6">
                  <c:v>805</c:v>
                </c:pt>
                <c:pt idx="7">
                  <c:v>1287</c:v>
                </c:pt>
                <c:pt idx="8">
                  <c:v>1332</c:v>
                </c:pt>
                <c:pt idx="9">
                  <c:v>1653</c:v>
                </c:pt>
              </c:numCache>
            </c:numRef>
          </c:val>
          <c:extLst>
            <c:ext xmlns:c16="http://schemas.microsoft.com/office/drawing/2014/chart" uri="{C3380CC4-5D6E-409C-BE32-E72D297353CC}">
              <c16:uniqueId val="{00000005-1865-4F91-BEC1-E8AC5BCF6C1A}"/>
            </c:ext>
          </c:extLst>
        </c:ser>
        <c:ser>
          <c:idx val="5"/>
          <c:order val="5"/>
          <c:tx>
            <c:strRef>
              <c:f>UEPE!$G$16</c:f>
              <c:strCache>
                <c:ptCount val="1"/>
                <c:pt idx="0">
                  <c:v>totale</c:v>
                </c:pt>
              </c:strCache>
            </c:strRef>
          </c:tx>
          <c:spPr>
            <a:noFill/>
            <a:ln>
              <a:noFill/>
            </a:ln>
            <a:effectLst/>
          </c:spPr>
          <c:invertIfNegative val="0"/>
          <c:dLbls>
            <c:spPr>
              <a:solidFill>
                <a:schemeClr val="lt1"/>
              </a:solidFill>
              <a:ln w="25400" cap="flat" cmpd="sng" algn="ctr">
                <a:solidFill>
                  <a:schemeClr val="accent6"/>
                </a:solidFill>
                <a:prstDash val="solid"/>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UEPE!$A$17:$A$26</c:f>
              <c:strCache>
                <c:ptCount val="10"/>
                <c:pt idx="0">
                  <c:v>31/12/2014</c:v>
                </c:pt>
                <c:pt idx="1">
                  <c:v>31/12/2015</c:v>
                </c:pt>
                <c:pt idx="2">
                  <c:v>31/12/2016</c:v>
                </c:pt>
                <c:pt idx="3">
                  <c:v>31/12/2017</c:v>
                </c:pt>
                <c:pt idx="4">
                  <c:v>31/12/2018</c:v>
                </c:pt>
                <c:pt idx="5">
                  <c:v>31/12/2019</c:v>
                </c:pt>
                <c:pt idx="6">
                  <c:v>31/12/2020</c:v>
                </c:pt>
                <c:pt idx="7">
                  <c:v>1/12/2021</c:v>
                </c:pt>
                <c:pt idx="8">
                  <c:v>31/12/2022</c:v>
                </c:pt>
                <c:pt idx="9">
                  <c:v>31/12/2023</c:v>
                </c:pt>
              </c:strCache>
            </c:strRef>
          </c:cat>
          <c:val>
            <c:numRef>
              <c:f>UEPE!$G$17:$G$26</c:f>
              <c:numCache>
                <c:formatCode>_-* #,##0\ _€_-;\-* #,##0\ _€_-;_-* "-"??\ _€_-;_-@_-</c:formatCode>
                <c:ptCount val="10"/>
                <c:pt idx="0">
                  <c:v>2044</c:v>
                </c:pt>
                <c:pt idx="1">
                  <c:v>2253</c:v>
                </c:pt>
                <c:pt idx="2">
                  <c:v>2521</c:v>
                </c:pt>
                <c:pt idx="3">
                  <c:v>2445</c:v>
                </c:pt>
                <c:pt idx="4">
                  <c:v>2619</c:v>
                </c:pt>
                <c:pt idx="5">
                  <c:v>3237</c:v>
                </c:pt>
                <c:pt idx="6">
                  <c:v>3477</c:v>
                </c:pt>
                <c:pt idx="7">
                  <c:v>3897</c:v>
                </c:pt>
                <c:pt idx="8">
                  <c:v>4156</c:v>
                </c:pt>
                <c:pt idx="9">
                  <c:v>4803</c:v>
                </c:pt>
              </c:numCache>
            </c:numRef>
          </c:val>
          <c:extLst>
            <c:ext xmlns:c16="http://schemas.microsoft.com/office/drawing/2014/chart" uri="{C3380CC4-5D6E-409C-BE32-E72D297353CC}">
              <c16:uniqueId val="{00000006-1865-4F91-BEC1-E8AC5BCF6C1A}"/>
            </c:ext>
          </c:extLst>
        </c:ser>
        <c:dLbls>
          <c:showLegendKey val="0"/>
          <c:showVal val="0"/>
          <c:showCatName val="0"/>
          <c:showSerName val="0"/>
          <c:showPercent val="0"/>
          <c:showBubbleSize val="0"/>
        </c:dLbls>
        <c:gapWidth val="150"/>
        <c:overlap val="100"/>
        <c:axId val="1022975007"/>
        <c:axId val="1227023263"/>
      </c:barChart>
      <c:catAx>
        <c:axId val="102297500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it-IT"/>
          </a:p>
        </c:txPr>
        <c:crossAx val="1227023263"/>
        <c:crosses val="autoZero"/>
        <c:auto val="1"/>
        <c:lblAlgn val="ctr"/>
        <c:lblOffset val="100"/>
        <c:noMultiLvlLbl val="1"/>
      </c:catAx>
      <c:valAx>
        <c:axId val="1227023263"/>
        <c:scaling>
          <c:orientation val="minMax"/>
          <c:max val="8000"/>
        </c:scaling>
        <c:delete val="1"/>
        <c:axPos val="l"/>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crossAx val="1022975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sz="1400"/>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25782132078894E-3"/>
          <c:y val="0"/>
          <c:w val="0.99829742178679215"/>
          <c:h val="0.83406154568945268"/>
        </c:manualLayout>
      </c:layout>
      <c:barChart>
        <c:barDir val="col"/>
        <c:grouping val="clustered"/>
        <c:varyColors val="0"/>
        <c:ser>
          <c:idx val="0"/>
          <c:order val="0"/>
          <c:tx>
            <c:strRef>
              <c:f>UEPE!$B$152</c:f>
              <c:strCache>
                <c:ptCount val="1"/>
                <c:pt idx="0">
                  <c:v>Italia</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UEPE!$C$151:$D$151</c:f>
              <c:strCache>
                <c:ptCount val="2"/>
                <c:pt idx="0">
                  <c:v>% persone esecuzione esterna su totale persone sottoposte a misure privative della libertà</c:v>
                </c:pt>
                <c:pt idx="1">
                  <c:v>% condannati in via definitiva in misura di esecuzione esterna </c:v>
                </c:pt>
              </c:strCache>
            </c:strRef>
          </c:cat>
          <c:val>
            <c:numRef>
              <c:f>UEPE!$C$152:$D$152</c:f>
              <c:numCache>
                <c:formatCode>General</c:formatCode>
                <c:ptCount val="2"/>
                <c:pt idx="0">
                  <c:v>58.2</c:v>
                </c:pt>
                <c:pt idx="1">
                  <c:v>56.5</c:v>
                </c:pt>
              </c:numCache>
            </c:numRef>
          </c:val>
          <c:extLst>
            <c:ext xmlns:c16="http://schemas.microsoft.com/office/drawing/2014/chart" uri="{C3380CC4-5D6E-409C-BE32-E72D297353CC}">
              <c16:uniqueId val="{00000000-F91A-E041-8BC2-E2951A5885A1}"/>
            </c:ext>
          </c:extLst>
        </c:ser>
        <c:ser>
          <c:idx val="1"/>
          <c:order val="1"/>
          <c:tx>
            <c:strRef>
              <c:f>UEPE!$B$153</c:f>
              <c:strCache>
                <c:ptCount val="1"/>
                <c:pt idx="0">
                  <c:v>Lazio</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UEPE!$C$151:$D$151</c:f>
              <c:strCache>
                <c:ptCount val="2"/>
                <c:pt idx="0">
                  <c:v>% persone esecuzione esterna su totale persone sottoposte a misure privative della libertà</c:v>
                </c:pt>
                <c:pt idx="1">
                  <c:v>% condannati in via definitiva in misura di esecuzione esterna </c:v>
                </c:pt>
              </c:strCache>
            </c:strRef>
          </c:cat>
          <c:val>
            <c:numRef>
              <c:f>UEPE!$C$153:$D$153</c:f>
              <c:numCache>
                <c:formatCode>0.0</c:formatCode>
                <c:ptCount val="2"/>
                <c:pt idx="0">
                  <c:v>42.3</c:v>
                </c:pt>
                <c:pt idx="1">
                  <c:v>40.700000000000003</c:v>
                </c:pt>
              </c:numCache>
            </c:numRef>
          </c:val>
          <c:extLst>
            <c:ext xmlns:c16="http://schemas.microsoft.com/office/drawing/2014/chart" uri="{C3380CC4-5D6E-409C-BE32-E72D297353CC}">
              <c16:uniqueId val="{00000001-F91A-E041-8BC2-E2951A5885A1}"/>
            </c:ext>
          </c:extLst>
        </c:ser>
        <c:dLbls>
          <c:dLblPos val="inEnd"/>
          <c:showLegendKey val="0"/>
          <c:showVal val="1"/>
          <c:showCatName val="0"/>
          <c:showSerName val="0"/>
          <c:showPercent val="0"/>
          <c:showBubbleSize val="0"/>
        </c:dLbls>
        <c:gapWidth val="100"/>
        <c:overlap val="-24"/>
        <c:axId val="1133691103"/>
        <c:axId val="1133691935"/>
      </c:barChart>
      <c:catAx>
        <c:axId val="113369110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it-IT"/>
          </a:p>
        </c:txPr>
        <c:crossAx val="1133691935"/>
        <c:crosses val="autoZero"/>
        <c:auto val="1"/>
        <c:lblAlgn val="ctr"/>
        <c:lblOffset val="100"/>
        <c:noMultiLvlLbl val="0"/>
      </c:catAx>
      <c:valAx>
        <c:axId val="1133691935"/>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113369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it-IT"/>
        </a:p>
      </c:txPr>
    </c:legend>
    <c:plotVisOnly val="1"/>
    <c:dispBlanksAs val="gap"/>
    <c:showDLblsOverMax val="0"/>
  </c:chart>
  <c:spPr>
    <a:noFill/>
    <a:ln>
      <a:noFill/>
    </a:ln>
    <a:effectLst/>
  </c:spPr>
  <c:txPr>
    <a:bodyPr/>
    <a:lstStyle/>
    <a:p>
      <a:pPr>
        <a:defRPr sz="1100" b="1"/>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solidFill>
                <a:schemeClr val="lt1"/>
              </a:solidFill>
              <a:ln w="25400" cap="flat" cmpd="sng" algn="ctr">
                <a:solidFill>
                  <a:schemeClr val="accent2"/>
                </a:solidFill>
                <a:prstDash val="solid"/>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sucidi!$B$78:$B$83</c:f>
              <c:strCache>
                <c:ptCount val="6"/>
                <c:pt idx="0">
                  <c:v>2019</c:v>
                </c:pt>
                <c:pt idx="1">
                  <c:v>2020</c:v>
                </c:pt>
                <c:pt idx="2">
                  <c:v>2021</c:v>
                </c:pt>
                <c:pt idx="3">
                  <c:v>2022</c:v>
                </c:pt>
                <c:pt idx="4">
                  <c:v>2023</c:v>
                </c:pt>
                <c:pt idx="5">
                  <c:v>2024</c:v>
                </c:pt>
              </c:strCache>
            </c:strRef>
          </c:cat>
          <c:val>
            <c:numRef>
              <c:f>sucidi!$C$78:$C$83</c:f>
              <c:numCache>
                <c:formatCode>General</c:formatCode>
                <c:ptCount val="6"/>
                <c:pt idx="0">
                  <c:v>53</c:v>
                </c:pt>
                <c:pt idx="1">
                  <c:v>61</c:v>
                </c:pt>
                <c:pt idx="2">
                  <c:v>48</c:v>
                </c:pt>
                <c:pt idx="3">
                  <c:v>83</c:v>
                </c:pt>
                <c:pt idx="4">
                  <c:v>70</c:v>
                </c:pt>
                <c:pt idx="5">
                  <c:v>53</c:v>
                </c:pt>
              </c:numCache>
            </c:numRef>
          </c:val>
          <c:extLst>
            <c:ext xmlns:c16="http://schemas.microsoft.com/office/drawing/2014/chart" uri="{C3380CC4-5D6E-409C-BE32-E72D297353CC}">
              <c16:uniqueId val="{00000000-A242-4F3F-958F-6B8DA800F585}"/>
            </c:ext>
          </c:extLst>
        </c:ser>
        <c:dLbls>
          <c:dLblPos val="inEnd"/>
          <c:showLegendKey val="0"/>
          <c:showVal val="1"/>
          <c:showCatName val="0"/>
          <c:showSerName val="0"/>
          <c:showPercent val="0"/>
          <c:showBubbleSize val="0"/>
        </c:dLbls>
        <c:gapWidth val="41"/>
        <c:axId val="291560784"/>
        <c:axId val="291559120"/>
      </c:barChart>
      <c:catAx>
        <c:axId val="2915607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it-IT"/>
          </a:p>
        </c:txPr>
        <c:crossAx val="291559120"/>
        <c:crosses val="autoZero"/>
        <c:auto val="1"/>
        <c:lblAlgn val="ctr"/>
        <c:lblOffset val="100"/>
        <c:noMultiLvlLbl val="0"/>
      </c:catAx>
      <c:valAx>
        <c:axId val="291559120"/>
        <c:scaling>
          <c:orientation val="minMax"/>
        </c:scaling>
        <c:delete val="1"/>
        <c:axPos val="l"/>
        <c:numFmt formatCode="General" sourceLinked="1"/>
        <c:majorTickMark val="none"/>
        <c:minorTickMark val="none"/>
        <c:tickLblPos val="nextTo"/>
        <c:crossAx val="29156078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'[eventi critici Anno 2023.xlsx]riepilogo 2020-2023'!$B$20</c:f>
              <c:strCache>
                <c:ptCount val="1"/>
                <c:pt idx="0">
                  <c:v>atti di autolesionismo </c:v>
                </c:pt>
              </c:strCache>
            </c:strRef>
          </c:tx>
          <c:spPr>
            <a:solidFill>
              <a:schemeClr val="accent1"/>
            </a:solidFill>
            <a:ln>
              <a:noFill/>
            </a:ln>
            <a:effectLst/>
          </c:spPr>
          <c:invertIfNegative val="0"/>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'[eventi critici Anno 2023.xlsx]riepilogo 2020-2023'!$A$21:$A$24</c:f>
              <c:numCache>
                <c:formatCode>General</c:formatCode>
                <c:ptCount val="4"/>
                <c:pt idx="0">
                  <c:v>2020</c:v>
                </c:pt>
                <c:pt idx="1">
                  <c:v>2021</c:v>
                </c:pt>
                <c:pt idx="2">
                  <c:v>2022</c:v>
                </c:pt>
                <c:pt idx="3">
                  <c:v>2023</c:v>
                </c:pt>
              </c:numCache>
            </c:numRef>
          </c:cat>
          <c:val>
            <c:numRef>
              <c:f>'[eventi critici Anno 2023.xlsx]riepilogo 2020-2023'!$B$21:$B$24</c:f>
              <c:numCache>
                <c:formatCode>General</c:formatCode>
                <c:ptCount val="4"/>
                <c:pt idx="0">
                  <c:v>953</c:v>
                </c:pt>
                <c:pt idx="1">
                  <c:v>1004</c:v>
                </c:pt>
                <c:pt idx="2" formatCode="#,##0">
                  <c:v>1153</c:v>
                </c:pt>
                <c:pt idx="3" formatCode="#,##0">
                  <c:v>1161</c:v>
                </c:pt>
              </c:numCache>
            </c:numRef>
          </c:val>
          <c:extLst>
            <c:ext xmlns:c16="http://schemas.microsoft.com/office/drawing/2014/chart" uri="{C3380CC4-5D6E-409C-BE32-E72D297353CC}">
              <c16:uniqueId val="{00000000-5B0A-9D40-9211-A5CFEE9808A9}"/>
            </c:ext>
          </c:extLst>
        </c:ser>
        <c:dLbls>
          <c:dLblPos val="ctr"/>
          <c:showLegendKey val="0"/>
          <c:showVal val="1"/>
          <c:showCatName val="0"/>
          <c:showSerName val="0"/>
          <c:showPercent val="0"/>
          <c:showBubbleSize val="0"/>
        </c:dLbls>
        <c:gapWidth val="219"/>
        <c:overlap val="-27"/>
        <c:axId val="1856722976"/>
        <c:axId val="1856723392"/>
      </c:barChart>
      <c:lineChart>
        <c:grouping val="standard"/>
        <c:varyColors val="0"/>
        <c:ser>
          <c:idx val="1"/>
          <c:order val="1"/>
          <c:tx>
            <c:strRef>
              <c:f>'[eventi critici Anno 2023.xlsx]riepilogo 2020-2023'!$C$20</c:f>
              <c:strCache>
                <c:ptCount val="1"/>
                <c:pt idx="0">
                  <c:v>sucidi</c:v>
                </c:pt>
              </c:strCache>
            </c:strRef>
          </c:tx>
          <c:spPr>
            <a:ln w="28575" cap="rnd">
              <a:solidFill>
                <a:schemeClr val="accent2"/>
              </a:solidFill>
              <a:round/>
            </a:ln>
            <a:effectLst/>
          </c:spPr>
          <c:marker>
            <c:symbol val="none"/>
          </c:marker>
          <c:dLbls>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'[eventi critici Anno 2023.xlsx]riepilogo 2020-2023'!$A$21:$A$24</c:f>
              <c:numCache>
                <c:formatCode>General</c:formatCode>
                <c:ptCount val="4"/>
                <c:pt idx="0">
                  <c:v>2020</c:v>
                </c:pt>
                <c:pt idx="1">
                  <c:v>2021</c:v>
                </c:pt>
                <c:pt idx="2">
                  <c:v>2022</c:v>
                </c:pt>
                <c:pt idx="3">
                  <c:v>2023</c:v>
                </c:pt>
              </c:numCache>
            </c:numRef>
          </c:cat>
          <c:val>
            <c:numRef>
              <c:f>'[eventi critici Anno 2023.xlsx]riepilogo 2020-2023'!$C$21:$C$24</c:f>
              <c:numCache>
                <c:formatCode>General</c:formatCode>
                <c:ptCount val="4"/>
                <c:pt idx="0">
                  <c:v>5</c:v>
                </c:pt>
                <c:pt idx="1">
                  <c:v>3</c:v>
                </c:pt>
                <c:pt idx="2">
                  <c:v>7</c:v>
                </c:pt>
                <c:pt idx="3">
                  <c:v>6</c:v>
                </c:pt>
              </c:numCache>
            </c:numRef>
          </c:val>
          <c:smooth val="0"/>
          <c:extLst>
            <c:ext xmlns:c16="http://schemas.microsoft.com/office/drawing/2014/chart" uri="{C3380CC4-5D6E-409C-BE32-E72D297353CC}">
              <c16:uniqueId val="{00000001-5B0A-9D40-9211-A5CFEE9808A9}"/>
            </c:ext>
          </c:extLst>
        </c:ser>
        <c:dLbls>
          <c:dLblPos val="ctr"/>
          <c:showLegendKey val="0"/>
          <c:showVal val="1"/>
          <c:showCatName val="0"/>
          <c:showSerName val="0"/>
          <c:showPercent val="0"/>
          <c:showBubbleSize val="0"/>
        </c:dLbls>
        <c:marker val="1"/>
        <c:smooth val="0"/>
        <c:axId val="1865302768"/>
        <c:axId val="1856497568"/>
      </c:lineChart>
      <c:catAx>
        <c:axId val="185672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56723392"/>
        <c:crosses val="autoZero"/>
        <c:auto val="1"/>
        <c:lblAlgn val="ctr"/>
        <c:lblOffset val="100"/>
        <c:noMultiLvlLbl val="0"/>
      </c:catAx>
      <c:valAx>
        <c:axId val="1856723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56722976"/>
        <c:crosses val="autoZero"/>
        <c:crossBetween val="between"/>
      </c:valAx>
      <c:valAx>
        <c:axId val="185649756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65302768"/>
        <c:crosses val="max"/>
        <c:crossBetween val="between"/>
      </c:valAx>
      <c:catAx>
        <c:axId val="1865302768"/>
        <c:scaling>
          <c:orientation val="minMax"/>
        </c:scaling>
        <c:delete val="1"/>
        <c:axPos val="b"/>
        <c:numFmt formatCode="General" sourceLinked="1"/>
        <c:majorTickMark val="out"/>
        <c:minorTickMark val="none"/>
        <c:tickLblPos val="nextTo"/>
        <c:crossAx val="18564975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barChart>
        <c:barDir val="col"/>
        <c:grouping val="clustered"/>
        <c:varyColors val="0"/>
        <c:ser>
          <c:idx val="0"/>
          <c:order val="0"/>
          <c:tx>
            <c:strRef>
              <c:f>'detenuti e capienza serie stor'!$C$4</c:f>
              <c:strCache>
                <c:ptCount val="1"/>
                <c:pt idx="0">
                  <c:v>Capienza regolamentare</c:v>
                </c:pt>
              </c:strCache>
            </c:strRef>
          </c:tx>
          <c:spPr>
            <a:solidFill>
              <a:schemeClr val="tx2">
                <a:lumMod val="20000"/>
                <a:lumOff val="8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'detenuti e capienza serie stor'!$B$5:$B$20</c:f>
              <c:strCache>
                <c:ptCount val="16"/>
                <c:pt idx="0">
                  <c:v>  dic.'16</c:v>
                </c:pt>
                <c:pt idx="1">
                  <c:v> giu.'17</c:v>
                </c:pt>
                <c:pt idx="2">
                  <c:v> dic.'17</c:v>
                </c:pt>
                <c:pt idx="3">
                  <c:v> giu.'18</c:v>
                </c:pt>
                <c:pt idx="4">
                  <c:v> dic.'18</c:v>
                </c:pt>
                <c:pt idx="5">
                  <c:v> giu.'19</c:v>
                </c:pt>
                <c:pt idx="6">
                  <c:v> dic.'19</c:v>
                </c:pt>
                <c:pt idx="7">
                  <c:v> giu.'20</c:v>
                </c:pt>
                <c:pt idx="8">
                  <c:v> dic.'20</c:v>
                </c:pt>
                <c:pt idx="9">
                  <c:v> giu.'21</c:v>
                </c:pt>
                <c:pt idx="10">
                  <c:v> dic.'21</c:v>
                </c:pt>
                <c:pt idx="11">
                  <c:v> giu.'22</c:v>
                </c:pt>
                <c:pt idx="12">
                  <c:v> dic.'22</c:v>
                </c:pt>
                <c:pt idx="13">
                  <c:v> giu.'23</c:v>
                </c:pt>
                <c:pt idx="14">
                  <c:v> dic.'23</c:v>
                </c:pt>
                <c:pt idx="15">
                  <c:v>giu. 24</c:v>
                </c:pt>
              </c:strCache>
            </c:strRef>
          </c:cat>
          <c:val>
            <c:numRef>
              <c:f>'detenuti e capienza serie stor'!$C$5:$C$20</c:f>
              <c:numCache>
                <c:formatCode>_-* #,##0\ _€_-;\-* #,##0\ _€_-;_-* "-"??\ _€_-;_-@_-</c:formatCode>
                <c:ptCount val="16"/>
                <c:pt idx="0">
                  <c:v>5237</c:v>
                </c:pt>
                <c:pt idx="1">
                  <c:v>5239</c:v>
                </c:pt>
                <c:pt idx="2">
                  <c:v>5258</c:v>
                </c:pt>
                <c:pt idx="3">
                  <c:v>5270</c:v>
                </c:pt>
                <c:pt idx="4">
                  <c:v>5256</c:v>
                </c:pt>
                <c:pt idx="5">
                  <c:v>5174</c:v>
                </c:pt>
                <c:pt idx="6">
                  <c:v>5174</c:v>
                </c:pt>
                <c:pt idx="7">
                  <c:v>5175</c:v>
                </c:pt>
                <c:pt idx="8">
                  <c:v>5175</c:v>
                </c:pt>
                <c:pt idx="9">
                  <c:v>5175</c:v>
                </c:pt>
                <c:pt idx="10">
                  <c:v>5175</c:v>
                </c:pt>
                <c:pt idx="11">
                  <c:v>5158</c:v>
                </c:pt>
                <c:pt idx="12">
                  <c:v>5217</c:v>
                </c:pt>
                <c:pt idx="13">
                  <c:v>5222</c:v>
                </c:pt>
                <c:pt idx="14">
                  <c:v>5211</c:v>
                </c:pt>
                <c:pt idx="15">
                  <c:v>5208</c:v>
                </c:pt>
              </c:numCache>
            </c:numRef>
          </c:val>
          <c:extLst>
            <c:ext xmlns:c16="http://schemas.microsoft.com/office/drawing/2014/chart" uri="{C3380CC4-5D6E-409C-BE32-E72D297353CC}">
              <c16:uniqueId val="{00000000-4535-426E-8840-25BFCE0C88F8}"/>
            </c:ext>
          </c:extLst>
        </c:ser>
        <c:ser>
          <c:idx val="1"/>
          <c:order val="1"/>
          <c:tx>
            <c:strRef>
              <c:f>'detenuti e capienza serie stor'!$D$4</c:f>
              <c:strCache>
                <c:ptCount val="1"/>
                <c:pt idx="0">
                  <c:v>Detenuti presenti</c:v>
                </c:pt>
              </c:strCache>
            </c:strRef>
          </c:tx>
          <c:spPr>
            <a:solidFill>
              <a:srgbClr val="002060"/>
            </a:solidFill>
          </c:spPr>
          <c:invertIfNegative val="0"/>
          <c:dLbls>
            <c:dLbl>
              <c:idx val="15"/>
              <c:spPr>
                <a:solidFill>
                  <a:schemeClr val="tx2">
                    <a:lumMod val="20000"/>
                    <a:lumOff val="80000"/>
                  </a:schemeClr>
                </a:solidFill>
                <a:ln>
                  <a:noFill/>
                </a:ln>
                <a:effectLst/>
              </c:spPr>
              <c:txPr>
                <a:bodyPr wrap="square" lIns="38100" tIns="19050" rIns="38100" bIns="19050" anchor="ctr">
                  <a:spAutoFit/>
                </a:bodyPr>
                <a:lstStyle/>
                <a:p>
                  <a:pPr>
                    <a:defRPr sz="1100" b="1"/>
                  </a:pPr>
                  <a:endParaRPr lang="it-IT"/>
                </a:p>
              </c:txPr>
              <c:showLegendKey val="0"/>
              <c:showVal val="1"/>
              <c:showCatName val="0"/>
              <c:showSerName val="0"/>
              <c:showPercent val="0"/>
              <c:showBubbleSize val="0"/>
              <c:extLst>
                <c:ext xmlns:c16="http://schemas.microsoft.com/office/drawing/2014/chart" uri="{C3380CC4-5D6E-409C-BE32-E72D297353CC}">
                  <c16:uniqueId val="{00000002-4535-426E-8840-25BFCE0C88F8}"/>
                </c:ext>
              </c:extLst>
            </c:dLbl>
            <c:spPr>
              <a:noFill/>
              <a:ln>
                <a:noFill/>
              </a:ln>
              <a:effectLst/>
            </c:spPr>
            <c:txPr>
              <a:bodyPr wrap="square" lIns="38100" tIns="19050" rIns="38100" bIns="19050" anchor="ctr">
                <a:spAutoFit/>
              </a:bodyPr>
              <a:lstStyle/>
              <a:p>
                <a:pPr>
                  <a:defRPr sz="1100" b="1"/>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name>Linea di tendenza (media mobile) detenuti presenti</c:name>
            <c:trendlineType val="movingAvg"/>
            <c:period val="2"/>
            <c:forward val="1"/>
            <c:dispRSqr val="0"/>
            <c:dispEq val="0"/>
          </c:trendline>
          <c:cat>
            <c:strRef>
              <c:f>'detenuti e capienza serie stor'!$B$5:$B$20</c:f>
              <c:strCache>
                <c:ptCount val="16"/>
                <c:pt idx="0">
                  <c:v>  dic.'16</c:v>
                </c:pt>
                <c:pt idx="1">
                  <c:v> giu.'17</c:v>
                </c:pt>
                <c:pt idx="2">
                  <c:v> dic.'17</c:v>
                </c:pt>
                <c:pt idx="3">
                  <c:v> giu.'18</c:v>
                </c:pt>
                <c:pt idx="4">
                  <c:v> dic.'18</c:v>
                </c:pt>
                <c:pt idx="5">
                  <c:v> giu.'19</c:v>
                </c:pt>
                <c:pt idx="6">
                  <c:v> dic.'19</c:v>
                </c:pt>
                <c:pt idx="7">
                  <c:v> giu.'20</c:v>
                </c:pt>
                <c:pt idx="8">
                  <c:v> dic.'20</c:v>
                </c:pt>
                <c:pt idx="9">
                  <c:v> giu.'21</c:v>
                </c:pt>
                <c:pt idx="10">
                  <c:v> dic.'21</c:v>
                </c:pt>
                <c:pt idx="11">
                  <c:v> giu.'22</c:v>
                </c:pt>
                <c:pt idx="12">
                  <c:v> dic.'22</c:v>
                </c:pt>
                <c:pt idx="13">
                  <c:v> giu.'23</c:v>
                </c:pt>
                <c:pt idx="14">
                  <c:v> dic.'23</c:v>
                </c:pt>
                <c:pt idx="15">
                  <c:v>giu. 24</c:v>
                </c:pt>
              </c:strCache>
            </c:strRef>
          </c:cat>
          <c:val>
            <c:numRef>
              <c:f>'detenuti e capienza serie stor'!$D$5:$D$20</c:f>
              <c:numCache>
                <c:formatCode>_-* #,##0\ _€_-;\-* #,##0\ _€_-;_-* "-"??\ _€_-;_-@_-</c:formatCode>
                <c:ptCount val="16"/>
                <c:pt idx="0">
                  <c:v>6108</c:v>
                </c:pt>
                <c:pt idx="1">
                  <c:v>6247</c:v>
                </c:pt>
                <c:pt idx="2">
                  <c:v>6237</c:v>
                </c:pt>
                <c:pt idx="3">
                  <c:v>6314</c:v>
                </c:pt>
                <c:pt idx="4">
                  <c:v>6534</c:v>
                </c:pt>
                <c:pt idx="5">
                  <c:v>6484</c:v>
                </c:pt>
                <c:pt idx="6">
                  <c:v>6566</c:v>
                </c:pt>
                <c:pt idx="7">
                  <c:v>5762</c:v>
                </c:pt>
                <c:pt idx="8">
                  <c:v>5816</c:v>
                </c:pt>
                <c:pt idx="9">
                  <c:v>5599</c:v>
                </c:pt>
                <c:pt idx="10">
                  <c:v>5548</c:v>
                </c:pt>
                <c:pt idx="11">
                  <c:v>5667</c:v>
                </c:pt>
                <c:pt idx="12">
                  <c:v>5933</c:v>
                </c:pt>
                <c:pt idx="13">
                  <c:v>6180</c:v>
                </c:pt>
                <c:pt idx="14">
                  <c:v>6537</c:v>
                </c:pt>
                <c:pt idx="15">
                  <c:v>6788</c:v>
                </c:pt>
              </c:numCache>
            </c:numRef>
          </c:val>
          <c:extLst>
            <c:ext xmlns:c16="http://schemas.microsoft.com/office/drawing/2014/chart" uri="{C3380CC4-5D6E-409C-BE32-E72D297353CC}">
              <c16:uniqueId val="{00000001-4535-426E-8840-25BFCE0C88F8}"/>
            </c:ext>
          </c:extLst>
        </c:ser>
        <c:dLbls>
          <c:showLegendKey val="0"/>
          <c:showVal val="1"/>
          <c:showCatName val="0"/>
          <c:showSerName val="0"/>
          <c:showPercent val="0"/>
          <c:showBubbleSize val="0"/>
        </c:dLbls>
        <c:gapWidth val="150"/>
        <c:overlap val="-25"/>
        <c:axId val="167227392"/>
        <c:axId val="167228928"/>
      </c:barChart>
      <c:catAx>
        <c:axId val="167227392"/>
        <c:scaling>
          <c:orientation val="minMax"/>
        </c:scaling>
        <c:delete val="0"/>
        <c:axPos val="b"/>
        <c:numFmt formatCode="General" sourceLinked="0"/>
        <c:majorTickMark val="none"/>
        <c:minorTickMark val="none"/>
        <c:tickLblPos val="nextTo"/>
        <c:txPr>
          <a:bodyPr/>
          <a:lstStyle/>
          <a:p>
            <a:pPr>
              <a:defRPr sz="900" b="1"/>
            </a:pPr>
            <a:endParaRPr lang="it-IT"/>
          </a:p>
        </c:txPr>
        <c:crossAx val="167228928"/>
        <c:crosses val="autoZero"/>
        <c:auto val="1"/>
        <c:lblAlgn val="ctr"/>
        <c:lblOffset val="100"/>
        <c:noMultiLvlLbl val="0"/>
      </c:catAx>
      <c:valAx>
        <c:axId val="167228928"/>
        <c:scaling>
          <c:orientation val="minMax"/>
          <c:max val="7000"/>
          <c:min val="3000"/>
        </c:scaling>
        <c:delete val="1"/>
        <c:axPos val="l"/>
        <c:numFmt formatCode="_-* #,##0\ _€_-;\-* #,##0\ _€_-;_-* &quot;-&quot;??\ _€_-;_-@_-" sourceLinked="1"/>
        <c:majorTickMark val="out"/>
        <c:minorTickMark val="none"/>
        <c:tickLblPos val="none"/>
        <c:crossAx val="167227392"/>
        <c:crosses val="autoZero"/>
        <c:crossBetween val="between"/>
      </c:valAx>
    </c:plotArea>
    <c:legend>
      <c:legendPos val="b"/>
      <c:legendEntry>
        <c:idx val="2"/>
        <c:delete val="1"/>
      </c:legendEntry>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'detenuti e capienza serie stor'!$G$129</c:f>
              <c:strCache>
                <c:ptCount val="1"/>
                <c:pt idx="0">
                  <c:v>Lazio</c:v>
                </c:pt>
              </c:strCache>
            </c:strRef>
          </c:tx>
          <c:dLbls>
            <c:dLbl>
              <c:idx val="11"/>
              <c:layout>
                <c:manualLayout>
                  <c:x val="-9.133169264424491E-3"/>
                  <c:y val="-3.2838554195660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9F-4390-B5DD-E482153B7EA9}"/>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'detenuti e capienza serie stor'!$F$130:$F$142</c:f>
              <c:strCache>
                <c:ptCount val="13"/>
                <c:pt idx="0">
                  <c:v>31/12/2012</c:v>
                </c:pt>
                <c:pt idx="1">
                  <c:v>31/12/2013</c:v>
                </c:pt>
                <c:pt idx="2">
                  <c:v>31/12/2014</c:v>
                </c:pt>
                <c:pt idx="3">
                  <c:v>31/12/2015</c:v>
                </c:pt>
                <c:pt idx="4">
                  <c:v>31/12/2016</c:v>
                </c:pt>
                <c:pt idx="5">
                  <c:v>31/12/2017</c:v>
                </c:pt>
                <c:pt idx="6">
                  <c:v>31/12/2018</c:v>
                </c:pt>
                <c:pt idx="7">
                  <c:v>31/12/2019</c:v>
                </c:pt>
                <c:pt idx="8">
                  <c:v>31/12/2020</c:v>
                </c:pt>
                <c:pt idx="9">
                  <c:v>31/12/2021</c:v>
                </c:pt>
                <c:pt idx="10">
                  <c:v>31/12/2022</c:v>
                </c:pt>
                <c:pt idx="11">
                  <c:v>31/12/2023</c:v>
                </c:pt>
                <c:pt idx="12">
                  <c:v>30/06/2024</c:v>
                </c:pt>
              </c:strCache>
            </c:strRef>
          </c:cat>
          <c:val>
            <c:numRef>
              <c:f>'detenuti e capienza serie stor'!$G$130:$G$142</c:f>
              <c:numCache>
                <c:formatCode>0%</c:formatCode>
                <c:ptCount val="13"/>
                <c:pt idx="0">
                  <c:v>1.45</c:v>
                </c:pt>
                <c:pt idx="1">
                  <c:v>1.4346466541588492</c:v>
                </c:pt>
                <c:pt idx="2">
                  <c:v>1.088646967340591</c:v>
                </c:pt>
                <c:pt idx="3">
                  <c:v>1.0895607529948659</c:v>
                </c:pt>
                <c:pt idx="4">
                  <c:v>1.0895607529948659</c:v>
                </c:pt>
                <c:pt idx="5">
                  <c:v>1.1663165934695436</c:v>
                </c:pt>
                <c:pt idx="6">
                  <c:v>1.1981024667931688</c:v>
                </c:pt>
                <c:pt idx="7">
                  <c:v>1.27</c:v>
                </c:pt>
                <c:pt idx="8">
                  <c:v>1.1200000000000001</c:v>
                </c:pt>
                <c:pt idx="9">
                  <c:v>1.07</c:v>
                </c:pt>
                <c:pt idx="10">
                  <c:v>1.1399999999999999</c:v>
                </c:pt>
                <c:pt idx="11">
                  <c:v>1.25</c:v>
                </c:pt>
                <c:pt idx="12">
                  <c:v>1.3</c:v>
                </c:pt>
              </c:numCache>
            </c:numRef>
          </c:val>
          <c:smooth val="0"/>
          <c:extLst>
            <c:ext xmlns:c16="http://schemas.microsoft.com/office/drawing/2014/chart" uri="{C3380CC4-5D6E-409C-BE32-E72D297353CC}">
              <c16:uniqueId val="{00000001-649F-4390-B5DD-E482153B7EA9}"/>
            </c:ext>
          </c:extLst>
        </c:ser>
        <c:ser>
          <c:idx val="1"/>
          <c:order val="1"/>
          <c:tx>
            <c:strRef>
              <c:f>'detenuti e capienza serie stor'!$H$129</c:f>
              <c:strCache>
                <c:ptCount val="1"/>
                <c:pt idx="0">
                  <c:v>Italia</c:v>
                </c:pt>
              </c:strCache>
            </c:strRef>
          </c:tx>
          <c:dLbls>
            <c:dLbl>
              <c:idx val="8"/>
              <c:layout>
                <c:manualLayout>
                  <c:x val="-4.1017227235439092E-3"/>
                  <c:y val="2.79427123059412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9F-4390-B5DD-E482153B7EA9}"/>
                </c:ext>
              </c:extLst>
            </c:dLbl>
            <c:dLbl>
              <c:idx val="9"/>
              <c:layout>
                <c:manualLayout>
                  <c:x val="-2.7344818156959374E-3"/>
                  <c:y val="3.0271271664769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9F-4390-B5DD-E482153B7EA9}"/>
                </c:ext>
              </c:extLst>
            </c:dLbl>
            <c:dLbl>
              <c:idx val="10"/>
              <c:layout>
                <c:manualLayout>
                  <c:x val="1.0026317499343167E-16"/>
                  <c:y val="3.0271271664769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9F-4390-B5DD-E482153B7EA9}"/>
                </c:ext>
              </c:extLst>
            </c:dLbl>
            <c:dLbl>
              <c:idx val="11"/>
              <c:layout>
                <c:manualLayout>
                  <c:x val="-4.1017227235438984E-2"/>
                  <c:y val="3.2599831023598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9F-4390-B5DD-E482153B7EA9}"/>
                </c:ext>
              </c:extLst>
            </c:dLbl>
            <c:dLbl>
              <c:idx val="12"/>
              <c:layout>
                <c:manualLayout>
                  <c:x val="-1.0937927262783902E-2"/>
                  <c:y val="3.0271271664769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9F-4390-B5DD-E482153B7EA9}"/>
                </c:ext>
              </c:extLst>
            </c:dLbl>
            <c:dLbl>
              <c:idx val="13"/>
              <c:layout>
                <c:manualLayout>
                  <c:x val="-9.5706863549358395E-3"/>
                  <c:y val="3.0271271664769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9F-4390-B5DD-E482153B7EA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'detenuti e capienza serie stor'!$F$130:$F$142</c:f>
              <c:strCache>
                <c:ptCount val="13"/>
                <c:pt idx="0">
                  <c:v>31/12/2012</c:v>
                </c:pt>
                <c:pt idx="1">
                  <c:v>31/12/2013</c:v>
                </c:pt>
                <c:pt idx="2">
                  <c:v>31/12/2014</c:v>
                </c:pt>
                <c:pt idx="3">
                  <c:v>31/12/2015</c:v>
                </c:pt>
                <c:pt idx="4">
                  <c:v>31/12/2016</c:v>
                </c:pt>
                <c:pt idx="5">
                  <c:v>31/12/2017</c:v>
                </c:pt>
                <c:pt idx="6">
                  <c:v>31/12/2018</c:v>
                </c:pt>
                <c:pt idx="7">
                  <c:v>31/12/2019</c:v>
                </c:pt>
                <c:pt idx="8">
                  <c:v>31/12/2020</c:v>
                </c:pt>
                <c:pt idx="9">
                  <c:v>31/12/2021</c:v>
                </c:pt>
                <c:pt idx="10">
                  <c:v>31/12/2022</c:v>
                </c:pt>
                <c:pt idx="11">
                  <c:v>31/12/2023</c:v>
                </c:pt>
                <c:pt idx="12">
                  <c:v>30/06/2024</c:v>
                </c:pt>
              </c:strCache>
            </c:strRef>
          </c:cat>
          <c:val>
            <c:numRef>
              <c:f>'detenuti e capienza serie stor'!$H$130:$H$142</c:f>
              <c:numCache>
                <c:formatCode>0%</c:formatCode>
                <c:ptCount val="13"/>
                <c:pt idx="0">
                  <c:v>1.2988751161457406</c:v>
                </c:pt>
                <c:pt idx="1">
                  <c:v>1.2363046873455508</c:v>
                </c:pt>
                <c:pt idx="2">
                  <c:v>1.0600992428286182</c:v>
                </c:pt>
                <c:pt idx="3">
                  <c:v>1.0312555601684361</c:v>
                </c:pt>
                <c:pt idx="4">
                  <c:v>1.0804618152343672</c:v>
                </c:pt>
                <c:pt idx="5">
                  <c:v>1.1388806516023169</c:v>
                </c:pt>
                <c:pt idx="6">
                  <c:v>1.1793487930727715</c:v>
                </c:pt>
                <c:pt idx="7">
                  <c:v>1.2</c:v>
                </c:pt>
                <c:pt idx="8">
                  <c:v>1.06</c:v>
                </c:pt>
                <c:pt idx="9">
                  <c:v>1.06</c:v>
                </c:pt>
                <c:pt idx="10">
                  <c:v>1.0900000000000001</c:v>
                </c:pt>
                <c:pt idx="11">
                  <c:v>1.18</c:v>
                </c:pt>
                <c:pt idx="12">
                  <c:v>1.19</c:v>
                </c:pt>
              </c:numCache>
            </c:numRef>
          </c:val>
          <c:smooth val="0"/>
          <c:extLst>
            <c:ext xmlns:c16="http://schemas.microsoft.com/office/drawing/2014/chart" uri="{C3380CC4-5D6E-409C-BE32-E72D297353CC}">
              <c16:uniqueId val="{00000008-649F-4390-B5DD-E482153B7EA9}"/>
            </c:ext>
          </c:extLst>
        </c:ser>
        <c:dLbls>
          <c:showLegendKey val="0"/>
          <c:showVal val="1"/>
          <c:showCatName val="0"/>
          <c:showSerName val="0"/>
          <c:showPercent val="0"/>
          <c:showBubbleSize val="0"/>
        </c:dLbls>
        <c:marker val="1"/>
        <c:smooth val="0"/>
        <c:axId val="73287552"/>
        <c:axId val="73289088"/>
      </c:lineChart>
      <c:catAx>
        <c:axId val="73287552"/>
        <c:scaling>
          <c:orientation val="minMax"/>
        </c:scaling>
        <c:delete val="0"/>
        <c:axPos val="b"/>
        <c:numFmt formatCode="General" sourceLinked="0"/>
        <c:majorTickMark val="out"/>
        <c:minorTickMark val="none"/>
        <c:tickLblPos val="low"/>
        <c:crossAx val="73289088"/>
        <c:crosses val="autoZero"/>
        <c:auto val="1"/>
        <c:lblAlgn val="ctr"/>
        <c:lblOffset val="50"/>
        <c:tickLblSkip val="1"/>
        <c:noMultiLvlLbl val="0"/>
      </c:catAx>
      <c:valAx>
        <c:axId val="73289088"/>
        <c:scaling>
          <c:orientation val="minMax"/>
          <c:min val="1"/>
        </c:scaling>
        <c:delete val="1"/>
        <c:axPos val="l"/>
        <c:numFmt formatCode="0%" sourceLinked="1"/>
        <c:majorTickMark val="none"/>
        <c:minorTickMark val="none"/>
        <c:tickLblPos val="none"/>
        <c:crossAx val="73287552"/>
        <c:crosses val="autoZero"/>
        <c:crossBetween val="between"/>
      </c:valAx>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2060"/>
            </a:solidFill>
            <a:ln>
              <a:noFill/>
            </a:ln>
            <a:effectLst/>
          </c:spPr>
          <c:invertIfNegative val="0"/>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Foglio2!$B$33:$B$50</c:f>
              <c:strCache>
                <c:ptCount val="18"/>
                <c:pt idx="0">
                  <c:v>15 dic. 2019</c:v>
                </c:pt>
                <c:pt idx="1">
                  <c:v>15 giu 2020</c:v>
                </c:pt>
                <c:pt idx="2">
                  <c:v>15 dic. 20</c:v>
                </c:pt>
                <c:pt idx="3">
                  <c:v>15 mar. 21</c:v>
                </c:pt>
                <c:pt idx="4">
                  <c:v>15 giu. 21</c:v>
                </c:pt>
                <c:pt idx="5">
                  <c:v>15 set. 21</c:v>
                </c:pt>
                <c:pt idx="6">
                  <c:v>15 dic. 21</c:v>
                </c:pt>
                <c:pt idx="7">
                  <c:v>15 mar. 22</c:v>
                </c:pt>
                <c:pt idx="8">
                  <c:v>15 giu. 22</c:v>
                </c:pt>
                <c:pt idx="9">
                  <c:v>15 set. 22</c:v>
                </c:pt>
                <c:pt idx="10">
                  <c:v>15 dic. 22</c:v>
                </c:pt>
                <c:pt idx="11">
                  <c:v>15 mar. 23</c:v>
                </c:pt>
                <c:pt idx="12">
                  <c:v>15 giu. 23</c:v>
                </c:pt>
                <c:pt idx="13">
                  <c:v>30 set. 23</c:v>
                </c:pt>
                <c:pt idx="14">
                  <c:v>31 dic. 23</c:v>
                </c:pt>
                <c:pt idx="15">
                  <c:v>31 gen. 24</c:v>
                </c:pt>
                <c:pt idx="16">
                  <c:v>15 mar. 24</c:v>
                </c:pt>
                <c:pt idx="17">
                  <c:v>15 giu. 24</c:v>
                </c:pt>
              </c:strCache>
            </c:strRef>
          </c:cat>
          <c:val>
            <c:numRef>
              <c:f>Foglio2!$C$33:$C$50</c:f>
              <c:numCache>
                <c:formatCode>General</c:formatCode>
                <c:ptCount val="18"/>
                <c:pt idx="0">
                  <c:v>38</c:v>
                </c:pt>
                <c:pt idx="1">
                  <c:v>35</c:v>
                </c:pt>
                <c:pt idx="2">
                  <c:v>26</c:v>
                </c:pt>
                <c:pt idx="3">
                  <c:v>25</c:v>
                </c:pt>
                <c:pt idx="4">
                  <c:v>29</c:v>
                </c:pt>
                <c:pt idx="5">
                  <c:v>36</c:v>
                </c:pt>
                <c:pt idx="6">
                  <c:v>25</c:v>
                </c:pt>
                <c:pt idx="7">
                  <c:v>32</c:v>
                </c:pt>
                <c:pt idx="8">
                  <c:v>35</c:v>
                </c:pt>
                <c:pt idx="9">
                  <c:v>42</c:v>
                </c:pt>
                <c:pt idx="10">
                  <c:v>45</c:v>
                </c:pt>
                <c:pt idx="11">
                  <c:v>48</c:v>
                </c:pt>
                <c:pt idx="12">
                  <c:v>49</c:v>
                </c:pt>
                <c:pt idx="13">
                  <c:v>46</c:v>
                </c:pt>
                <c:pt idx="14">
                  <c:v>46</c:v>
                </c:pt>
                <c:pt idx="15">
                  <c:v>50</c:v>
                </c:pt>
                <c:pt idx="16">
                  <c:v>56</c:v>
                </c:pt>
                <c:pt idx="17">
                  <c:v>63</c:v>
                </c:pt>
              </c:numCache>
            </c:numRef>
          </c:val>
          <c:extLst>
            <c:ext xmlns:c16="http://schemas.microsoft.com/office/drawing/2014/chart" uri="{C3380CC4-5D6E-409C-BE32-E72D297353CC}">
              <c16:uniqueId val="{00000000-2E7D-433F-AA69-E8B421220FA1}"/>
            </c:ext>
          </c:extLst>
        </c:ser>
        <c:dLbls>
          <c:showLegendKey val="0"/>
          <c:showVal val="0"/>
          <c:showCatName val="0"/>
          <c:showSerName val="0"/>
          <c:showPercent val="0"/>
          <c:showBubbleSize val="0"/>
        </c:dLbls>
        <c:gapWidth val="219"/>
        <c:overlap val="-27"/>
        <c:axId val="103506383"/>
        <c:axId val="103506799"/>
      </c:barChart>
      <c:catAx>
        <c:axId val="103506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it-IT"/>
          </a:p>
        </c:txPr>
        <c:crossAx val="103506799"/>
        <c:crosses val="autoZero"/>
        <c:auto val="1"/>
        <c:lblAlgn val="ctr"/>
        <c:lblOffset val="100"/>
        <c:noMultiLvlLbl val="0"/>
      </c:catAx>
      <c:valAx>
        <c:axId val="10350679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3506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225047288083396E-2"/>
          <c:y val="3.980645385687645E-2"/>
          <c:w val="0.90687737356852738"/>
          <c:h val="0.78279274723687065"/>
        </c:manualLayout>
      </c:layout>
      <c:barChart>
        <c:barDir val="col"/>
        <c:grouping val="stacked"/>
        <c:varyColors val="0"/>
        <c:ser>
          <c:idx val="0"/>
          <c:order val="0"/>
          <c:tx>
            <c:strRef>
              <c:f>'presenti nei servizi residenzia'!$B$25</c:f>
              <c:strCache>
                <c:ptCount val="1"/>
                <c:pt idx="0">
                  <c:v>Centri Prima Accoglienza</c:v>
                </c:pt>
              </c:strCache>
            </c:strRef>
          </c:tx>
          <c:spPr>
            <a:solidFill>
              <a:schemeClr val="accent1"/>
            </a:solidFill>
            <a:ln>
              <a:noFill/>
            </a:ln>
            <a:effectLst/>
          </c:spPr>
          <c:invertIfNegative val="0"/>
          <c:cat>
            <c:strRef>
              <c:f>'presenti nei servizi residenzia'!$C$24:$I$24</c:f>
              <c:strCache>
                <c:ptCount val="7"/>
                <c:pt idx="0">
                  <c:v>15 giu 2019</c:v>
                </c:pt>
                <c:pt idx="1">
                  <c:v>15 giu 2020</c:v>
                </c:pt>
                <c:pt idx="2">
                  <c:v>15 giu 2021</c:v>
                </c:pt>
                <c:pt idx="3">
                  <c:v>15 giu 2022</c:v>
                </c:pt>
                <c:pt idx="4">
                  <c:v>15 giu 2023</c:v>
                </c:pt>
                <c:pt idx="5">
                  <c:v>15 dic. 2023</c:v>
                </c:pt>
                <c:pt idx="6">
                  <c:v>15 giu. 2024</c:v>
                </c:pt>
              </c:strCache>
            </c:strRef>
          </c:cat>
          <c:val>
            <c:numRef>
              <c:f>'presenti nei servizi residenzia'!$C$25:$I$25</c:f>
              <c:numCache>
                <c:formatCode>General</c:formatCode>
                <c:ptCount val="7"/>
                <c:pt idx="0">
                  <c:v>1</c:v>
                </c:pt>
                <c:pt idx="1">
                  <c:v>2</c:v>
                </c:pt>
                <c:pt idx="2">
                  <c:v>0</c:v>
                </c:pt>
                <c:pt idx="3">
                  <c:v>0</c:v>
                </c:pt>
                <c:pt idx="4">
                  <c:v>2</c:v>
                </c:pt>
                <c:pt idx="5">
                  <c:v>1</c:v>
                </c:pt>
                <c:pt idx="6">
                  <c:v>0</c:v>
                </c:pt>
              </c:numCache>
            </c:numRef>
          </c:val>
          <c:extLst>
            <c:ext xmlns:c16="http://schemas.microsoft.com/office/drawing/2014/chart" uri="{C3380CC4-5D6E-409C-BE32-E72D297353CC}">
              <c16:uniqueId val="{00000000-302C-47C1-986A-A249F0002D1C}"/>
            </c:ext>
          </c:extLst>
        </c:ser>
        <c:ser>
          <c:idx val="1"/>
          <c:order val="1"/>
          <c:tx>
            <c:strRef>
              <c:f>'presenti nei servizi residenzia'!$B$26</c:f>
              <c:strCache>
                <c:ptCount val="1"/>
                <c:pt idx="0">
                  <c:v>IPM</c:v>
                </c:pt>
              </c:strCache>
            </c:strRef>
          </c:tx>
          <c:spPr>
            <a:solidFill>
              <a:srgbClr val="FF0000"/>
            </a:solidFill>
            <a:ln>
              <a:noFill/>
            </a:ln>
            <a:effectLst/>
          </c:spPr>
          <c:invertIfNegative val="0"/>
          <c:dLbls>
            <c:spPr>
              <a:solidFill>
                <a:sysClr val="window" lastClr="FFFFFF"/>
              </a:solidFill>
              <a:ln w="12700" cap="flat" cmpd="sng" algn="ctr">
                <a:solidFill>
                  <a:srgbClr val="ED7D31"/>
                </a:solidFill>
                <a:prstDash val="solid"/>
                <a:miter lim="800000"/>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'presenti nei servizi residenzia'!$C$24:$I$24</c:f>
              <c:strCache>
                <c:ptCount val="7"/>
                <c:pt idx="0">
                  <c:v>15 giu 2019</c:v>
                </c:pt>
                <c:pt idx="1">
                  <c:v>15 giu 2020</c:v>
                </c:pt>
                <c:pt idx="2">
                  <c:v>15 giu 2021</c:v>
                </c:pt>
                <c:pt idx="3">
                  <c:v>15 giu 2022</c:v>
                </c:pt>
                <c:pt idx="4">
                  <c:v>15 giu 2023</c:v>
                </c:pt>
                <c:pt idx="5">
                  <c:v>15 dic. 2023</c:v>
                </c:pt>
                <c:pt idx="6">
                  <c:v>15 giu. 2024</c:v>
                </c:pt>
              </c:strCache>
            </c:strRef>
          </c:cat>
          <c:val>
            <c:numRef>
              <c:f>'presenti nei servizi residenzia'!$C$26:$I$26</c:f>
              <c:numCache>
                <c:formatCode>General</c:formatCode>
                <c:ptCount val="7"/>
                <c:pt idx="0">
                  <c:v>53</c:v>
                </c:pt>
                <c:pt idx="1">
                  <c:v>35</c:v>
                </c:pt>
                <c:pt idx="2">
                  <c:v>29</c:v>
                </c:pt>
                <c:pt idx="3">
                  <c:v>35</c:v>
                </c:pt>
                <c:pt idx="4">
                  <c:v>49</c:v>
                </c:pt>
                <c:pt idx="5">
                  <c:v>49</c:v>
                </c:pt>
                <c:pt idx="6">
                  <c:v>63</c:v>
                </c:pt>
              </c:numCache>
            </c:numRef>
          </c:val>
          <c:extLst>
            <c:ext xmlns:c16="http://schemas.microsoft.com/office/drawing/2014/chart" uri="{C3380CC4-5D6E-409C-BE32-E72D297353CC}">
              <c16:uniqueId val="{00000001-302C-47C1-986A-A249F0002D1C}"/>
            </c:ext>
          </c:extLst>
        </c:ser>
        <c:ser>
          <c:idx val="2"/>
          <c:order val="2"/>
          <c:tx>
            <c:strRef>
              <c:f>'presenti nei servizi residenzia'!$B$27</c:f>
              <c:strCache>
                <c:ptCount val="1"/>
                <c:pt idx="0">
                  <c:v>Comunità Private</c:v>
                </c:pt>
              </c:strCache>
            </c:strRef>
          </c:tx>
          <c:spPr>
            <a:solidFill>
              <a:srgbClr val="70AD47">
                <a:lumMod val="75000"/>
              </a:srgbClr>
            </a:solidFill>
            <a:ln>
              <a:noFill/>
            </a:ln>
            <a:effectLst/>
          </c:spPr>
          <c:invertIfNegative val="0"/>
          <c:dLbls>
            <c:spPr>
              <a:solidFill>
                <a:sysClr val="window" lastClr="FFFFFF"/>
              </a:solidFill>
              <a:ln w="12700" cap="flat" cmpd="sng" algn="ctr">
                <a:solidFill>
                  <a:srgbClr val="A5A5A5"/>
                </a:solidFill>
                <a:prstDash val="solid"/>
                <a:miter lim="800000"/>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'presenti nei servizi residenzia'!$C$24:$I$24</c:f>
              <c:strCache>
                <c:ptCount val="7"/>
                <c:pt idx="0">
                  <c:v>15 giu 2019</c:v>
                </c:pt>
                <c:pt idx="1">
                  <c:v>15 giu 2020</c:v>
                </c:pt>
                <c:pt idx="2">
                  <c:v>15 giu 2021</c:v>
                </c:pt>
                <c:pt idx="3">
                  <c:v>15 giu 2022</c:v>
                </c:pt>
                <c:pt idx="4">
                  <c:v>15 giu 2023</c:v>
                </c:pt>
                <c:pt idx="5">
                  <c:v>15 dic. 2023</c:v>
                </c:pt>
                <c:pt idx="6">
                  <c:v>15 giu. 2024</c:v>
                </c:pt>
              </c:strCache>
            </c:strRef>
          </c:cat>
          <c:val>
            <c:numRef>
              <c:f>'presenti nei servizi residenzia'!$C$27:$I$27</c:f>
              <c:numCache>
                <c:formatCode>General</c:formatCode>
                <c:ptCount val="7"/>
                <c:pt idx="0">
                  <c:v>101</c:v>
                </c:pt>
                <c:pt idx="1">
                  <c:v>94</c:v>
                </c:pt>
                <c:pt idx="2">
                  <c:v>68</c:v>
                </c:pt>
                <c:pt idx="3">
                  <c:v>78</c:v>
                </c:pt>
                <c:pt idx="4">
                  <c:v>75</c:v>
                </c:pt>
                <c:pt idx="5">
                  <c:v>85</c:v>
                </c:pt>
                <c:pt idx="6">
                  <c:v>91</c:v>
                </c:pt>
              </c:numCache>
            </c:numRef>
          </c:val>
          <c:extLst>
            <c:ext xmlns:c16="http://schemas.microsoft.com/office/drawing/2014/chart" uri="{C3380CC4-5D6E-409C-BE32-E72D297353CC}">
              <c16:uniqueId val="{00000002-302C-47C1-986A-A249F0002D1C}"/>
            </c:ext>
          </c:extLst>
        </c:ser>
        <c:ser>
          <c:idx val="3"/>
          <c:order val="3"/>
          <c:tx>
            <c:strRef>
              <c:f>'presenti nei servizi residenzia'!$B$28</c:f>
              <c:strCache>
                <c:ptCount val="1"/>
                <c:pt idx="0">
                  <c:v>Totale</c:v>
                </c:pt>
              </c:strCache>
            </c:strRef>
          </c:tx>
          <c:spPr>
            <a:noFill/>
            <a:ln>
              <a:noFill/>
            </a:ln>
            <a:effectLst/>
          </c:spPr>
          <c:invertIfNegative val="0"/>
          <c:dLbls>
            <c:spPr>
              <a:solidFill>
                <a:sysClr val="window" lastClr="FFFFFF"/>
              </a:solidFill>
              <a:ln w="12700" cap="flat" cmpd="sng" algn="ctr">
                <a:solidFill>
                  <a:sysClr val="windowText" lastClr="000000"/>
                </a:solidFill>
                <a:prstDash val="solid"/>
                <a:miter lim="800000"/>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'presenti nei servizi residenzia'!$C$24:$I$24</c:f>
              <c:strCache>
                <c:ptCount val="7"/>
                <c:pt idx="0">
                  <c:v>15 giu 2019</c:v>
                </c:pt>
                <c:pt idx="1">
                  <c:v>15 giu 2020</c:v>
                </c:pt>
                <c:pt idx="2">
                  <c:v>15 giu 2021</c:v>
                </c:pt>
                <c:pt idx="3">
                  <c:v>15 giu 2022</c:v>
                </c:pt>
                <c:pt idx="4">
                  <c:v>15 giu 2023</c:v>
                </c:pt>
                <c:pt idx="5">
                  <c:v>15 dic. 2023</c:v>
                </c:pt>
                <c:pt idx="6">
                  <c:v>15 giu. 2024</c:v>
                </c:pt>
              </c:strCache>
            </c:strRef>
          </c:cat>
          <c:val>
            <c:numRef>
              <c:f>'presenti nei servizi residenzia'!$C$28:$I$28</c:f>
              <c:numCache>
                <c:formatCode>General</c:formatCode>
                <c:ptCount val="7"/>
                <c:pt idx="0">
                  <c:v>155</c:v>
                </c:pt>
                <c:pt idx="1">
                  <c:v>131</c:v>
                </c:pt>
                <c:pt idx="2">
                  <c:v>97</c:v>
                </c:pt>
                <c:pt idx="3">
                  <c:v>113</c:v>
                </c:pt>
                <c:pt idx="4">
                  <c:v>126</c:v>
                </c:pt>
                <c:pt idx="5">
                  <c:v>135</c:v>
                </c:pt>
                <c:pt idx="6">
                  <c:v>154</c:v>
                </c:pt>
              </c:numCache>
            </c:numRef>
          </c:val>
          <c:extLst>
            <c:ext xmlns:c16="http://schemas.microsoft.com/office/drawing/2014/chart" uri="{C3380CC4-5D6E-409C-BE32-E72D297353CC}">
              <c16:uniqueId val="{00000003-302C-47C1-986A-A249F0002D1C}"/>
            </c:ext>
          </c:extLst>
        </c:ser>
        <c:dLbls>
          <c:showLegendKey val="0"/>
          <c:showVal val="0"/>
          <c:showCatName val="0"/>
          <c:showSerName val="0"/>
          <c:showPercent val="0"/>
          <c:showBubbleSize val="0"/>
        </c:dLbls>
        <c:gapWidth val="150"/>
        <c:overlap val="100"/>
        <c:axId val="542312255"/>
        <c:axId val="542321823"/>
      </c:barChart>
      <c:catAx>
        <c:axId val="542312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crossAx val="542321823"/>
        <c:crosses val="autoZero"/>
        <c:auto val="1"/>
        <c:lblAlgn val="ctr"/>
        <c:lblOffset val="100"/>
        <c:noMultiLvlLbl val="0"/>
      </c:catAx>
      <c:valAx>
        <c:axId val="542321823"/>
        <c:scaling>
          <c:orientation val="minMax"/>
          <c:max val="1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42312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sz="1100" b="1"/>
      </a:pPr>
      <a:endParaRPr lang="it-I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787205703764645E-2"/>
          <c:y val="3.3010667244576082E-2"/>
          <c:w val="0.90687737356852738"/>
          <c:h val="0.78279274723687065"/>
        </c:manualLayout>
      </c:layout>
      <c:barChart>
        <c:barDir val="col"/>
        <c:grouping val="stacked"/>
        <c:varyColors val="0"/>
        <c:ser>
          <c:idx val="0"/>
          <c:order val="0"/>
          <c:tx>
            <c:strRef>
              <c:f>'presenti nei servizi residenzia'!$B$16</c:f>
              <c:strCache>
                <c:ptCount val="1"/>
                <c:pt idx="0">
                  <c:v>Centri Prima Accoglienza</c:v>
                </c:pt>
              </c:strCache>
            </c:strRef>
          </c:tx>
          <c:spPr>
            <a:solidFill>
              <a:schemeClr val="accent1"/>
            </a:solidFill>
            <a:ln>
              <a:noFill/>
            </a:ln>
            <a:effectLst/>
          </c:spPr>
          <c:invertIfNegative val="0"/>
          <c:cat>
            <c:strRef>
              <c:f>'presenti nei servizi residenzia'!$C$15:$I$15</c:f>
              <c:strCache>
                <c:ptCount val="7"/>
                <c:pt idx="0">
                  <c:v>15 giu 2019</c:v>
                </c:pt>
                <c:pt idx="1">
                  <c:v>15 giu 2020</c:v>
                </c:pt>
                <c:pt idx="2">
                  <c:v>15 giu 2021</c:v>
                </c:pt>
                <c:pt idx="3">
                  <c:v>15 giu 2022</c:v>
                </c:pt>
                <c:pt idx="4">
                  <c:v>15 giu 2023</c:v>
                </c:pt>
                <c:pt idx="5">
                  <c:v>15 dic. 2023</c:v>
                </c:pt>
                <c:pt idx="6">
                  <c:v>15 giu. 2024</c:v>
                </c:pt>
              </c:strCache>
            </c:strRef>
          </c:cat>
          <c:val>
            <c:numRef>
              <c:f>'presenti nei servizi residenzia'!$C$16:$I$16</c:f>
              <c:numCache>
                <c:formatCode>General</c:formatCode>
                <c:ptCount val="7"/>
                <c:pt idx="0">
                  <c:v>5</c:v>
                </c:pt>
                <c:pt idx="1">
                  <c:v>7</c:v>
                </c:pt>
                <c:pt idx="2">
                  <c:v>1</c:v>
                </c:pt>
                <c:pt idx="3">
                  <c:v>5</c:v>
                </c:pt>
                <c:pt idx="4">
                  <c:v>9</c:v>
                </c:pt>
                <c:pt idx="5">
                  <c:v>10</c:v>
                </c:pt>
                <c:pt idx="6">
                  <c:v>9</c:v>
                </c:pt>
              </c:numCache>
            </c:numRef>
          </c:val>
          <c:extLst>
            <c:ext xmlns:c16="http://schemas.microsoft.com/office/drawing/2014/chart" uri="{C3380CC4-5D6E-409C-BE32-E72D297353CC}">
              <c16:uniqueId val="{00000000-019B-47FA-B789-F327F006AD1B}"/>
            </c:ext>
          </c:extLst>
        </c:ser>
        <c:ser>
          <c:idx val="1"/>
          <c:order val="1"/>
          <c:tx>
            <c:strRef>
              <c:f>'presenti nei servizi residenzia'!$B$17</c:f>
              <c:strCache>
                <c:ptCount val="1"/>
                <c:pt idx="0">
                  <c:v>IPM</c:v>
                </c:pt>
              </c:strCache>
            </c:strRef>
          </c:tx>
          <c:spPr>
            <a:solidFill>
              <a:schemeClr val="accent2"/>
            </a:solidFill>
            <a:ln>
              <a:noFill/>
            </a:ln>
            <a:effectLst/>
          </c:spPr>
          <c:invertIfNegative val="0"/>
          <c:dLbls>
            <c:dLbl>
              <c:idx val="0"/>
              <c:layout>
                <c:manualLayout>
                  <c:x val="4.1459369817578771E-2"/>
                  <c:y val="6.7957866123002494E-3"/>
                </c:manualLayout>
              </c:layout>
              <c:spPr>
                <a:solidFill>
                  <a:schemeClr val="lt1"/>
                </a:solidFill>
                <a:ln w="1270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9B-47FA-B789-F327F006AD1B}"/>
                </c:ext>
              </c:extLst>
            </c:dLbl>
            <c:dLbl>
              <c:idx val="1"/>
              <c:layout>
                <c:manualLayout>
                  <c:x val="4.5605306799336651E-2"/>
                  <c:y val="-1.0193679918450561E-2"/>
                </c:manualLayout>
              </c:layout>
              <c:spPr>
                <a:solidFill>
                  <a:schemeClr val="lt1"/>
                </a:solidFill>
                <a:ln w="1270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9B-47FA-B789-F327F006AD1B}"/>
                </c:ext>
              </c:extLst>
            </c:dLbl>
            <c:dLbl>
              <c:idx val="2"/>
              <c:layout>
                <c:manualLayout>
                  <c:x val="7.0763500931098663E-2"/>
                  <c:y val="6.7957866123003734E-3"/>
                </c:manualLayout>
              </c:layout>
              <c:spPr>
                <a:solidFill>
                  <a:schemeClr val="lt1"/>
                </a:solidFill>
                <a:ln w="1270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9B-47FA-B789-F327F006AD1B}"/>
                </c:ext>
              </c:extLst>
            </c:dLbl>
            <c:dLbl>
              <c:idx val="3"/>
              <c:layout>
                <c:manualLayout>
                  <c:x val="7.2625698324022284E-2"/>
                  <c:y val="0"/>
                </c:manualLayout>
              </c:layout>
              <c:spPr>
                <a:solidFill>
                  <a:schemeClr val="lt1"/>
                </a:solidFill>
                <a:ln w="1270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9B-47FA-B789-F327F006AD1B}"/>
                </c:ext>
              </c:extLst>
            </c:dLbl>
            <c:dLbl>
              <c:idx val="4"/>
              <c:layout>
                <c:manualLayout>
                  <c:x val="7.2625698324022353E-2"/>
                  <c:y val="-1.2458798197450757E-16"/>
                </c:manualLayout>
              </c:layout>
              <c:spPr>
                <a:solidFill>
                  <a:schemeClr val="lt1"/>
                </a:solidFill>
                <a:ln w="1270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9B-47FA-B789-F327F006AD1B}"/>
                </c:ext>
              </c:extLst>
            </c:dLbl>
            <c:dLbl>
              <c:idx val="5"/>
              <c:layout>
                <c:manualLayout>
                  <c:x val="7.2625698324022353E-2"/>
                  <c:y val="-3.3978933061501867E-3"/>
                </c:manualLayout>
              </c:layout>
              <c:spPr>
                <a:solidFill>
                  <a:schemeClr val="lt1"/>
                </a:solidFill>
                <a:ln w="1270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9B-47FA-B789-F327F006AD1B}"/>
                </c:ext>
              </c:extLst>
            </c:dLbl>
            <c:dLbl>
              <c:idx val="6"/>
              <c:layout>
                <c:manualLayout>
                  <c:x val="6.4787819889860584E-2"/>
                  <c:y val="-6.7957866123003734E-3"/>
                </c:manualLayout>
              </c:layout>
              <c:spPr>
                <a:solidFill>
                  <a:schemeClr val="lt1"/>
                </a:solidFill>
                <a:ln w="1270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dk1"/>
                      </a:solidFill>
                      <a:latin typeface="+mn-lt"/>
                      <a:ea typeface="+mn-ea"/>
                      <a:cs typeface="+mn-cs"/>
                    </a:defRPr>
                  </a:pPr>
                  <a:endParaRPr lang="it-IT"/>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9B-47FA-B789-F327F006AD1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'presenti nei servizi residenzia'!$C$15:$I$15</c:f>
              <c:strCache>
                <c:ptCount val="7"/>
                <c:pt idx="0">
                  <c:v>15 giu 2019</c:v>
                </c:pt>
                <c:pt idx="1">
                  <c:v>15 giu 2020</c:v>
                </c:pt>
                <c:pt idx="2">
                  <c:v>15 giu 2021</c:v>
                </c:pt>
                <c:pt idx="3">
                  <c:v>15 giu 2022</c:v>
                </c:pt>
                <c:pt idx="4">
                  <c:v>15 giu 2023</c:v>
                </c:pt>
                <c:pt idx="5">
                  <c:v>15 dic. 2023</c:v>
                </c:pt>
                <c:pt idx="6">
                  <c:v>15 giu. 2024</c:v>
                </c:pt>
              </c:strCache>
            </c:strRef>
          </c:cat>
          <c:val>
            <c:numRef>
              <c:f>'presenti nei servizi residenzia'!$C$17:$I$17</c:f>
              <c:numCache>
                <c:formatCode>General</c:formatCode>
                <c:ptCount val="7"/>
                <c:pt idx="0">
                  <c:v>403</c:v>
                </c:pt>
                <c:pt idx="1">
                  <c:v>289</c:v>
                </c:pt>
                <c:pt idx="2">
                  <c:v>331</c:v>
                </c:pt>
                <c:pt idx="3">
                  <c:v>374</c:v>
                </c:pt>
                <c:pt idx="4">
                  <c:v>406</c:v>
                </c:pt>
                <c:pt idx="5">
                  <c:v>495</c:v>
                </c:pt>
                <c:pt idx="6">
                  <c:v>555</c:v>
                </c:pt>
              </c:numCache>
            </c:numRef>
          </c:val>
          <c:extLst>
            <c:ext xmlns:c16="http://schemas.microsoft.com/office/drawing/2014/chart" uri="{C3380CC4-5D6E-409C-BE32-E72D297353CC}">
              <c16:uniqueId val="{00000008-019B-47FA-B789-F327F006AD1B}"/>
            </c:ext>
          </c:extLst>
        </c:ser>
        <c:ser>
          <c:idx val="2"/>
          <c:order val="2"/>
          <c:tx>
            <c:strRef>
              <c:f>'presenti nei servizi residenzia'!$B$18</c:f>
              <c:strCache>
                <c:ptCount val="1"/>
                <c:pt idx="0">
                  <c:v>Comunità Private</c:v>
                </c:pt>
              </c:strCache>
            </c:strRef>
          </c:tx>
          <c:spPr>
            <a:solidFill>
              <a:schemeClr val="accent3"/>
            </a:solidFill>
            <a:ln>
              <a:noFill/>
            </a:ln>
            <a:effectLst/>
          </c:spPr>
          <c:invertIfNegative val="0"/>
          <c:dLbls>
            <c:dLbl>
              <c:idx val="0"/>
              <c:layout>
                <c:manualLayout>
                  <c:x val="4.97512437810945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9B-47FA-B789-F327F006AD1B}"/>
                </c:ext>
              </c:extLst>
            </c:dLbl>
            <c:dLbl>
              <c:idx val="1"/>
              <c:layout>
                <c:manualLayout>
                  <c:x val="5.1133222775013767E-2"/>
                  <c:y val="-3.39789330615024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9B-47FA-B789-F327F006AD1B}"/>
                </c:ext>
              </c:extLst>
            </c:dLbl>
            <c:dLbl>
              <c:idx val="2"/>
              <c:layout>
                <c:manualLayout>
                  <c:x val="8.0074487895716875E-2"/>
                  <c:y val="-3.39789330615018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9B-47FA-B789-F327F006AD1B}"/>
                </c:ext>
              </c:extLst>
            </c:dLbl>
            <c:dLbl>
              <c:idx val="3"/>
              <c:layout>
                <c:manualLayout>
                  <c:x val="7.0763500931098691E-2"/>
                  <c:y val="-6.79578661230043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9B-47FA-B789-F327F006AD1B}"/>
                </c:ext>
              </c:extLst>
            </c:dLbl>
            <c:dLbl>
              <c:idx val="4"/>
              <c:layout>
                <c:manualLayout>
                  <c:x val="7.2625698324022353E-2"/>
                  <c:y val="-6.229399098725378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9B-47FA-B789-F327F006AD1B}"/>
                </c:ext>
              </c:extLst>
            </c:dLbl>
            <c:dLbl>
              <c:idx val="5"/>
              <c:layout>
                <c:manualLayout>
                  <c:x val="7.4487895716946001E-2"/>
                  <c:y val="3.39789330615018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19B-47FA-B789-F327F006AD1B}"/>
                </c:ext>
              </c:extLst>
            </c:dLbl>
            <c:dLbl>
              <c:idx val="6"/>
              <c:layout>
                <c:manualLayout>
                  <c:x val="5.9928733398121034E-2"/>
                  <c:y val="-3.39789330615024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19B-47FA-B789-F327F006AD1B}"/>
                </c:ext>
              </c:extLst>
            </c:dLbl>
            <c:spPr>
              <a:solidFill>
                <a:schemeClr val="lt1"/>
              </a:solidFill>
              <a:ln w="12700" cap="flat" cmpd="sng" algn="ctr">
                <a:solidFill>
                  <a:schemeClr val="accent3"/>
                </a:solidFill>
                <a:prstDash val="solid"/>
                <a:miter lim="800000"/>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'presenti nei servizi residenzia'!$C$15:$I$15</c:f>
              <c:strCache>
                <c:ptCount val="7"/>
                <c:pt idx="0">
                  <c:v>15 giu 2019</c:v>
                </c:pt>
                <c:pt idx="1">
                  <c:v>15 giu 2020</c:v>
                </c:pt>
                <c:pt idx="2">
                  <c:v>15 giu 2021</c:v>
                </c:pt>
                <c:pt idx="3">
                  <c:v>15 giu 2022</c:v>
                </c:pt>
                <c:pt idx="4">
                  <c:v>15 giu 2023</c:v>
                </c:pt>
                <c:pt idx="5">
                  <c:v>15 dic. 2023</c:v>
                </c:pt>
                <c:pt idx="6">
                  <c:v>15 giu. 2024</c:v>
                </c:pt>
              </c:strCache>
            </c:strRef>
          </c:cat>
          <c:val>
            <c:numRef>
              <c:f>'presenti nei servizi residenzia'!$C$18:$I$18</c:f>
              <c:numCache>
                <c:formatCode>General</c:formatCode>
                <c:ptCount val="7"/>
                <c:pt idx="0">
                  <c:v>1093</c:v>
                </c:pt>
                <c:pt idx="1">
                  <c:v>1030</c:v>
                </c:pt>
                <c:pt idx="2">
                  <c:v>1019</c:v>
                </c:pt>
                <c:pt idx="3">
                  <c:v>884</c:v>
                </c:pt>
                <c:pt idx="4">
                  <c:v>928</c:v>
                </c:pt>
                <c:pt idx="5">
                  <c:v>918</c:v>
                </c:pt>
                <c:pt idx="6">
                  <c:v>1001</c:v>
                </c:pt>
              </c:numCache>
            </c:numRef>
          </c:val>
          <c:extLst>
            <c:ext xmlns:c16="http://schemas.microsoft.com/office/drawing/2014/chart" uri="{C3380CC4-5D6E-409C-BE32-E72D297353CC}">
              <c16:uniqueId val="{00000010-019B-47FA-B789-F327F006AD1B}"/>
            </c:ext>
          </c:extLst>
        </c:ser>
        <c:ser>
          <c:idx val="3"/>
          <c:order val="3"/>
          <c:tx>
            <c:strRef>
              <c:f>'presenti nei servizi residenzia'!$B$19</c:f>
              <c:strCache>
                <c:ptCount val="1"/>
                <c:pt idx="0">
                  <c:v>Comunità Ministeriali</c:v>
                </c:pt>
              </c:strCache>
            </c:strRef>
          </c:tx>
          <c:spPr>
            <a:solidFill>
              <a:schemeClr val="accent4"/>
            </a:solidFill>
            <a:ln>
              <a:noFill/>
            </a:ln>
            <a:effectLst/>
          </c:spPr>
          <c:invertIfNegative val="0"/>
          <c:dLbls>
            <c:dLbl>
              <c:idx val="0"/>
              <c:layout>
                <c:manualLayout>
                  <c:x val="4.0077390823659478E-2"/>
                  <c:y val="3.39789330615018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9B-47FA-B789-F327F006AD1B}"/>
                </c:ext>
              </c:extLst>
            </c:dLbl>
            <c:dLbl>
              <c:idx val="1"/>
              <c:layout>
                <c:manualLayout>
                  <c:x val="4.1459369817578771E-2"/>
                  <c:y val="-3.39789330615021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19B-47FA-B789-F327F006AD1B}"/>
                </c:ext>
              </c:extLst>
            </c:dLbl>
            <c:dLbl>
              <c:idx val="2"/>
              <c:layout>
                <c:manualLayout>
                  <c:x val="6.7039106145251395E-2"/>
                  <c:y val="-3.114699549362689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19B-47FA-B789-F327F006AD1B}"/>
                </c:ext>
              </c:extLst>
            </c:dLbl>
            <c:dLbl>
              <c:idx val="3"/>
              <c:layout>
                <c:manualLayout>
                  <c:x val="6.7039106145251395E-2"/>
                  <c:y val="1.6989466530750872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1936685288640597E-2"/>
                      <c:h val="5.5827387020047574E-2"/>
                    </c:manualLayout>
                  </c15:layout>
                </c:ext>
                <c:ext xmlns:c16="http://schemas.microsoft.com/office/drawing/2014/chart" uri="{C3380CC4-5D6E-409C-BE32-E72D297353CC}">
                  <c16:uniqueId val="{00000014-019B-47FA-B789-F327F006AD1B}"/>
                </c:ext>
              </c:extLst>
            </c:dLbl>
            <c:dLbl>
              <c:idx val="4"/>
              <c:layout>
                <c:manualLayout>
                  <c:x val="6.5176908752327609E-2"/>
                  <c:y val="1.0193679918450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19B-47FA-B789-F327F006AD1B}"/>
                </c:ext>
              </c:extLst>
            </c:dLbl>
            <c:dLbl>
              <c:idx val="5"/>
              <c:layout>
                <c:manualLayout>
                  <c:x val="6.8901303538175043E-2"/>
                  <c:y val="1.01936799184505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19B-47FA-B789-F327F006AD1B}"/>
                </c:ext>
              </c:extLst>
            </c:dLbl>
            <c:dLbl>
              <c:idx val="6"/>
              <c:layout>
                <c:manualLayout>
                  <c:x val="5.0210560414641926E-2"/>
                  <c:y val="6.795786612300342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19B-47FA-B789-F327F006AD1B}"/>
                </c:ext>
              </c:extLst>
            </c:dLbl>
            <c:spPr>
              <a:solidFill>
                <a:schemeClr val="lt1"/>
              </a:solidFill>
              <a:ln w="12700" cap="flat" cmpd="sng" algn="ctr">
                <a:solidFill>
                  <a:schemeClr val="accent4"/>
                </a:solidFill>
                <a:prstDash val="solid"/>
                <a:miter lim="800000"/>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'presenti nei servizi residenzia'!$C$15:$I$15</c:f>
              <c:strCache>
                <c:ptCount val="7"/>
                <c:pt idx="0">
                  <c:v>15 giu 2019</c:v>
                </c:pt>
                <c:pt idx="1">
                  <c:v>15 giu 2020</c:v>
                </c:pt>
                <c:pt idx="2">
                  <c:v>15 giu 2021</c:v>
                </c:pt>
                <c:pt idx="3">
                  <c:v>15 giu 2022</c:v>
                </c:pt>
                <c:pt idx="4">
                  <c:v>15 giu 2023</c:v>
                </c:pt>
                <c:pt idx="5">
                  <c:v>15 dic. 2023</c:v>
                </c:pt>
                <c:pt idx="6">
                  <c:v>15 giu. 2024</c:v>
                </c:pt>
              </c:strCache>
            </c:strRef>
          </c:cat>
          <c:val>
            <c:numRef>
              <c:f>'presenti nei servizi residenzia'!$C$19:$I$19</c:f>
              <c:numCache>
                <c:formatCode>General</c:formatCode>
                <c:ptCount val="7"/>
                <c:pt idx="0">
                  <c:v>20</c:v>
                </c:pt>
                <c:pt idx="1">
                  <c:v>21</c:v>
                </c:pt>
                <c:pt idx="2">
                  <c:v>13</c:v>
                </c:pt>
                <c:pt idx="3">
                  <c:v>20</c:v>
                </c:pt>
                <c:pt idx="4">
                  <c:v>22</c:v>
                </c:pt>
                <c:pt idx="5">
                  <c:v>21</c:v>
                </c:pt>
                <c:pt idx="6">
                  <c:v>24</c:v>
                </c:pt>
              </c:numCache>
            </c:numRef>
          </c:val>
          <c:extLst>
            <c:ext xmlns:c16="http://schemas.microsoft.com/office/drawing/2014/chart" uri="{C3380CC4-5D6E-409C-BE32-E72D297353CC}">
              <c16:uniqueId val="{00000018-019B-47FA-B789-F327F006AD1B}"/>
            </c:ext>
          </c:extLst>
        </c:ser>
        <c:ser>
          <c:idx val="4"/>
          <c:order val="4"/>
          <c:tx>
            <c:strRef>
              <c:f>'presenti nei servizi residenzia'!$B$20</c:f>
              <c:strCache>
                <c:ptCount val="1"/>
                <c:pt idx="0">
                  <c:v>Totale</c:v>
                </c:pt>
              </c:strCache>
            </c:strRef>
          </c:tx>
          <c:spPr>
            <a:noFill/>
            <a:ln>
              <a:noFill/>
            </a:ln>
            <a:effectLst/>
          </c:spPr>
          <c:invertIfNegative val="0"/>
          <c:dLbls>
            <c:spPr>
              <a:solidFill>
                <a:schemeClr val="lt1"/>
              </a:solidFill>
              <a:ln w="12700" cap="flat" cmpd="sng" algn="ctr">
                <a:solidFill>
                  <a:schemeClr val="accent5"/>
                </a:solidFill>
                <a:prstDash val="solid"/>
                <a:miter lim="800000"/>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it-I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'presenti nei servizi residenzia'!$C$15:$I$15</c:f>
              <c:strCache>
                <c:ptCount val="7"/>
                <c:pt idx="0">
                  <c:v>15 giu 2019</c:v>
                </c:pt>
                <c:pt idx="1">
                  <c:v>15 giu 2020</c:v>
                </c:pt>
                <c:pt idx="2">
                  <c:v>15 giu 2021</c:v>
                </c:pt>
                <c:pt idx="3">
                  <c:v>15 giu 2022</c:v>
                </c:pt>
                <c:pt idx="4">
                  <c:v>15 giu 2023</c:v>
                </c:pt>
                <c:pt idx="5">
                  <c:v>15 dic. 2023</c:v>
                </c:pt>
                <c:pt idx="6">
                  <c:v>15 giu. 2024</c:v>
                </c:pt>
              </c:strCache>
            </c:strRef>
          </c:cat>
          <c:val>
            <c:numRef>
              <c:f>'presenti nei servizi residenzia'!$C$20:$I$20</c:f>
              <c:numCache>
                <c:formatCode>_-* #,##0\ _€_-;\-* #,##0\ _€_-;_-* "-"??\ _€_-;_-@_-</c:formatCode>
                <c:ptCount val="7"/>
                <c:pt idx="0">
                  <c:v>1521</c:v>
                </c:pt>
                <c:pt idx="1">
                  <c:v>1347</c:v>
                </c:pt>
                <c:pt idx="2">
                  <c:v>1364</c:v>
                </c:pt>
                <c:pt idx="3">
                  <c:v>1283</c:v>
                </c:pt>
                <c:pt idx="4">
                  <c:v>1365</c:v>
                </c:pt>
                <c:pt idx="5">
                  <c:v>1444</c:v>
                </c:pt>
                <c:pt idx="6">
                  <c:v>1589</c:v>
                </c:pt>
              </c:numCache>
            </c:numRef>
          </c:val>
          <c:extLst>
            <c:ext xmlns:c16="http://schemas.microsoft.com/office/drawing/2014/chart" uri="{C3380CC4-5D6E-409C-BE32-E72D297353CC}">
              <c16:uniqueId val="{00000019-019B-47FA-B789-F327F006AD1B}"/>
            </c:ext>
          </c:extLst>
        </c:ser>
        <c:dLbls>
          <c:showLegendKey val="0"/>
          <c:showVal val="0"/>
          <c:showCatName val="0"/>
          <c:showSerName val="0"/>
          <c:showPercent val="0"/>
          <c:showBubbleSize val="0"/>
        </c:dLbls>
        <c:gapWidth val="150"/>
        <c:overlap val="100"/>
        <c:axId val="542312255"/>
        <c:axId val="542321823"/>
      </c:barChart>
      <c:catAx>
        <c:axId val="542312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crossAx val="542321823"/>
        <c:crosses val="autoZero"/>
        <c:auto val="1"/>
        <c:lblAlgn val="ctr"/>
        <c:lblOffset val="100"/>
        <c:noMultiLvlLbl val="0"/>
      </c:catAx>
      <c:valAx>
        <c:axId val="542321823"/>
        <c:scaling>
          <c:orientation val="minMax"/>
          <c:max val="20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42312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sz="1100" b="1"/>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'SERIE STORICA giustizia minoril'!$AG$70</c:f>
              <c:strCache>
                <c:ptCount val="1"/>
                <c:pt idx="0">
                  <c:v>Ingressi IN CPA </c:v>
                </c:pt>
              </c:strCache>
            </c:strRef>
          </c:tx>
          <c:spPr>
            <a:solidFill>
              <a:schemeClr val="accent1">
                <a:alpha val="85000"/>
              </a:schemeClr>
            </a:solidFill>
            <a:ln w="9525" cap="flat" cmpd="sng" algn="ctr">
              <a:solidFill>
                <a:schemeClr val="lt1">
                  <a:alpha val="50000"/>
                </a:schemeClr>
              </a:solidFill>
              <a:round/>
            </a:ln>
            <a:effectLst/>
          </c:spPr>
          <c:invertIfNegative val="0"/>
          <c:dLbls>
            <c:spPr>
              <a:solidFill>
                <a:schemeClr val="lt1"/>
              </a:solidFill>
              <a:ln w="12700" cap="flat" cmpd="sng" algn="ctr">
                <a:solidFill>
                  <a:schemeClr val="accent5"/>
                </a:solidFill>
                <a:prstDash val="solid"/>
                <a:miter lim="800000"/>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name>tendenza ingressi in CPA</c:name>
            <c:spPr>
              <a:ln w="12700" cap="rnd">
                <a:solidFill>
                  <a:schemeClr val="accent1"/>
                </a:solidFill>
                <a:prstDash val="sysDash"/>
              </a:ln>
              <a:effectLst/>
            </c:spPr>
            <c:trendlineType val="movingAvg"/>
            <c:period val="2"/>
            <c:dispRSqr val="0"/>
            <c:dispEq val="0"/>
          </c:trendline>
          <c:cat>
            <c:strRef>
              <c:f>'SERIE STORICA giustizia minoril'!$AF$71:$AF$84</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'SERIE STORICA giustizia minoril'!$AG$71:$AG$84</c:f>
              <c:numCache>
                <c:formatCode>General</c:formatCode>
                <c:ptCount val="14"/>
                <c:pt idx="0">
                  <c:v>388</c:v>
                </c:pt>
                <c:pt idx="1">
                  <c:v>498</c:v>
                </c:pt>
                <c:pt idx="2">
                  <c:v>512</c:v>
                </c:pt>
                <c:pt idx="3">
                  <c:v>514</c:v>
                </c:pt>
                <c:pt idx="4">
                  <c:v>459</c:v>
                </c:pt>
                <c:pt idx="5">
                  <c:v>436</c:v>
                </c:pt>
                <c:pt idx="6">
                  <c:v>376</c:v>
                </c:pt>
                <c:pt idx="7">
                  <c:v>309</c:v>
                </c:pt>
                <c:pt idx="8">
                  <c:v>270</c:v>
                </c:pt>
                <c:pt idx="9">
                  <c:v>261</c:v>
                </c:pt>
                <c:pt idx="10">
                  <c:v>158</c:v>
                </c:pt>
                <c:pt idx="11">
                  <c:v>119</c:v>
                </c:pt>
                <c:pt idx="12">
                  <c:v>129</c:v>
                </c:pt>
                <c:pt idx="13">
                  <c:v>155</c:v>
                </c:pt>
              </c:numCache>
            </c:numRef>
          </c:val>
          <c:extLst>
            <c:ext xmlns:c16="http://schemas.microsoft.com/office/drawing/2014/chart" uri="{C3380CC4-5D6E-409C-BE32-E72D297353CC}">
              <c16:uniqueId val="{00000000-32E0-4307-8B86-C481EE833485}"/>
            </c:ext>
          </c:extLst>
        </c:ser>
        <c:ser>
          <c:idx val="1"/>
          <c:order val="1"/>
          <c:tx>
            <c:strRef>
              <c:f>'SERIE STORICA giustizia minoril'!$AH$70</c:f>
              <c:strCache>
                <c:ptCount val="1"/>
                <c:pt idx="0">
                  <c:v>Ingressi in IPM</c:v>
                </c:pt>
              </c:strCache>
            </c:strRef>
          </c:tx>
          <c:spPr>
            <a:solidFill>
              <a:schemeClr val="accent2">
                <a:alpha val="85000"/>
              </a:schemeClr>
            </a:solidFill>
            <a:ln w="9525" cap="flat" cmpd="sng" algn="ctr">
              <a:solidFill>
                <a:schemeClr val="lt1">
                  <a:alpha val="50000"/>
                </a:schemeClr>
              </a:solidFill>
              <a:round/>
            </a:ln>
            <a:effectLst/>
          </c:spPr>
          <c:invertIfNegative val="0"/>
          <c:dLbls>
            <c:spPr>
              <a:solidFill>
                <a:schemeClr val="lt1"/>
              </a:solidFill>
              <a:ln w="1270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name>tendenza Ingressi in IPM</c:name>
            <c:spPr>
              <a:ln w="12700" cap="rnd">
                <a:solidFill>
                  <a:schemeClr val="accent2"/>
                </a:solidFill>
                <a:prstDash val="dashDot"/>
              </a:ln>
              <a:effectLst/>
            </c:spPr>
            <c:trendlineType val="movingAvg"/>
            <c:period val="2"/>
            <c:dispRSqr val="0"/>
            <c:dispEq val="0"/>
          </c:trendline>
          <c:cat>
            <c:strRef>
              <c:f>'SERIE STORICA giustizia minoril'!$AF$71:$AF$84</c:f>
              <c:strCach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strCache>
            </c:strRef>
          </c:cat>
          <c:val>
            <c:numRef>
              <c:f>'SERIE STORICA giustizia minoril'!$AH$71:$AH$84</c:f>
              <c:numCache>
                <c:formatCode>General</c:formatCode>
                <c:ptCount val="14"/>
                <c:pt idx="0">
                  <c:v>128</c:v>
                </c:pt>
                <c:pt idx="1">
                  <c:v>167</c:v>
                </c:pt>
                <c:pt idx="2">
                  <c:v>208</c:v>
                </c:pt>
                <c:pt idx="3">
                  <c:v>185</c:v>
                </c:pt>
                <c:pt idx="4">
                  <c:v>233</c:v>
                </c:pt>
                <c:pt idx="5">
                  <c:v>265</c:v>
                </c:pt>
                <c:pt idx="6">
                  <c:v>275</c:v>
                </c:pt>
                <c:pt idx="7">
                  <c:v>201</c:v>
                </c:pt>
                <c:pt idx="8">
                  <c:v>204</c:v>
                </c:pt>
                <c:pt idx="9">
                  <c:v>178</c:v>
                </c:pt>
                <c:pt idx="10">
                  <c:v>143</c:v>
                </c:pt>
                <c:pt idx="11">
                  <c:v>152</c:v>
                </c:pt>
                <c:pt idx="12">
                  <c:v>172</c:v>
                </c:pt>
                <c:pt idx="13">
                  <c:v>177</c:v>
                </c:pt>
              </c:numCache>
            </c:numRef>
          </c:val>
          <c:extLst>
            <c:ext xmlns:c16="http://schemas.microsoft.com/office/drawing/2014/chart" uri="{C3380CC4-5D6E-409C-BE32-E72D297353CC}">
              <c16:uniqueId val="{00000001-32E0-4307-8B86-C481EE833485}"/>
            </c:ext>
          </c:extLst>
        </c:ser>
        <c:dLbls>
          <c:dLblPos val="inEnd"/>
          <c:showLegendKey val="0"/>
          <c:showVal val="1"/>
          <c:showCatName val="0"/>
          <c:showSerName val="0"/>
          <c:showPercent val="0"/>
          <c:showBubbleSize val="0"/>
        </c:dLbls>
        <c:gapWidth val="65"/>
        <c:axId val="2137147583"/>
        <c:axId val="2137146335"/>
      </c:barChart>
      <c:catAx>
        <c:axId val="213714758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it-IT"/>
          </a:p>
        </c:txPr>
        <c:crossAx val="2137146335"/>
        <c:crosses val="autoZero"/>
        <c:auto val="1"/>
        <c:lblAlgn val="ctr"/>
        <c:lblOffset val="100"/>
        <c:noMultiLvlLbl val="0"/>
      </c:catAx>
      <c:valAx>
        <c:axId val="2137146335"/>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37147583"/>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1733F7-175A-4047-A8E2-6CCE591D15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D8AC0D04-B2BD-40D7-9294-78593C91FFAA}">
      <dgm:prSet phldrT="[Testo]" custT="1"/>
      <dgm:spPr/>
      <dgm:t>
        <a:bodyPr/>
        <a:lstStyle/>
        <a:p>
          <a:r>
            <a:rPr lang="it-IT" sz="1800" b="1" dirty="0"/>
            <a:t>Assistenza Sanitaria</a:t>
          </a:r>
        </a:p>
      </dgm:t>
    </dgm:pt>
    <dgm:pt modelId="{D62660B1-12BC-414B-9935-9441071C16BA}" type="parTrans" cxnId="{7B27EF17-D6BA-47E6-9C70-0BF09ABE0189}">
      <dgm:prSet/>
      <dgm:spPr/>
      <dgm:t>
        <a:bodyPr/>
        <a:lstStyle/>
        <a:p>
          <a:endParaRPr lang="it-IT" sz="1400"/>
        </a:p>
      </dgm:t>
    </dgm:pt>
    <dgm:pt modelId="{1C27F619-AD4E-4A85-935D-D08633C1C01A}" type="sibTrans" cxnId="{7B27EF17-D6BA-47E6-9C70-0BF09ABE0189}">
      <dgm:prSet/>
      <dgm:spPr/>
      <dgm:t>
        <a:bodyPr/>
        <a:lstStyle/>
        <a:p>
          <a:endParaRPr lang="it-IT" sz="1400"/>
        </a:p>
      </dgm:t>
    </dgm:pt>
    <dgm:pt modelId="{68EF936D-2D55-416A-BA3F-239D323B8E22}">
      <dgm:prSet phldrT="[Testo]" custT="1"/>
      <dgm:spPr/>
      <dgm:t>
        <a:bodyPr/>
        <a:lstStyle/>
        <a:p>
          <a:r>
            <a:rPr lang="it-IT" sz="1400" dirty="0"/>
            <a:t>La </a:t>
          </a:r>
          <a:r>
            <a:rPr lang="it-IT" sz="1400" b="1" dirty="0"/>
            <a:t>stabilizzazione e il potenziamento dell’organico dei servizi sanitari </a:t>
          </a:r>
          <a:r>
            <a:rPr lang="it-IT" sz="1400" dirty="0"/>
            <a:t>penitenziari, dei servizi psichiatrici ospedalieri e delle </a:t>
          </a:r>
          <a:r>
            <a:rPr lang="it-IT" sz="1400" dirty="0" err="1"/>
            <a:t>Rems</a:t>
          </a:r>
          <a:r>
            <a:rPr lang="it-IT" sz="1400" dirty="0"/>
            <a:t>, anche attraverso l’equiparazione contrattuale dell’impiego in essi a quello nelle zone disagiate</a:t>
          </a:r>
        </a:p>
      </dgm:t>
    </dgm:pt>
    <dgm:pt modelId="{24193C9F-994B-46F0-B3B7-B88B2F3D0E22}" type="parTrans" cxnId="{9B1D9404-D08F-491A-9CB9-7DF54A17D8C0}">
      <dgm:prSet/>
      <dgm:spPr/>
      <dgm:t>
        <a:bodyPr/>
        <a:lstStyle/>
        <a:p>
          <a:endParaRPr lang="it-IT"/>
        </a:p>
      </dgm:t>
    </dgm:pt>
    <dgm:pt modelId="{CBE1CE57-9A1D-4A79-9AA3-085E1122FA3E}" type="sibTrans" cxnId="{9B1D9404-D08F-491A-9CB9-7DF54A17D8C0}">
      <dgm:prSet/>
      <dgm:spPr/>
      <dgm:t>
        <a:bodyPr/>
        <a:lstStyle/>
        <a:p>
          <a:endParaRPr lang="it-IT"/>
        </a:p>
      </dgm:t>
    </dgm:pt>
    <dgm:pt modelId="{606338A4-5CA6-AC48-BD53-D3162BCC394A}">
      <dgm:prSet custT="1"/>
      <dgm:spPr/>
      <dgm:t>
        <a:bodyPr/>
        <a:lstStyle/>
        <a:p>
          <a:r>
            <a:rPr lang="it-IT" sz="1400" dirty="0"/>
            <a:t>Il </a:t>
          </a:r>
          <a:r>
            <a:rPr lang="it-IT" sz="1400" b="1" dirty="0"/>
            <a:t>potenziamento dell’assistenza specialistica intramuraria</a:t>
          </a:r>
          <a:r>
            <a:rPr lang="it-IT" sz="1400" dirty="0"/>
            <a:t>, anche attraverso la diffusione della telemedicina in tutti gli istituti penitenziari della regione</a:t>
          </a:r>
        </a:p>
      </dgm:t>
    </dgm:pt>
    <dgm:pt modelId="{E00E34FE-A455-1C4B-8BF6-4FFE881382ED}" type="parTrans" cxnId="{8448B973-A4EC-F44B-BE42-8BAA416627E1}">
      <dgm:prSet/>
      <dgm:spPr/>
      <dgm:t>
        <a:bodyPr/>
        <a:lstStyle/>
        <a:p>
          <a:endParaRPr lang="it-IT"/>
        </a:p>
      </dgm:t>
    </dgm:pt>
    <dgm:pt modelId="{42C0A02D-1296-BF4A-A362-AE8C6054F84D}" type="sibTrans" cxnId="{8448B973-A4EC-F44B-BE42-8BAA416627E1}">
      <dgm:prSet/>
      <dgm:spPr/>
      <dgm:t>
        <a:bodyPr/>
        <a:lstStyle/>
        <a:p>
          <a:endParaRPr lang="it-IT"/>
        </a:p>
      </dgm:t>
    </dgm:pt>
    <dgm:pt modelId="{6A7AC8C8-F223-B148-BF08-4A8C7D583918}">
      <dgm:prSet custT="1"/>
      <dgm:spPr/>
      <dgm:t>
        <a:bodyPr/>
        <a:lstStyle/>
        <a:p>
          <a:r>
            <a:rPr lang="it-IT" sz="1400" b="1" dirty="0"/>
            <a:t>La ridefinizione e la valorizzazione delle funzioni del SAI (ex-Centro clinico) di Regina Coeli e dei reparti di medicina protetta </a:t>
          </a:r>
          <a:r>
            <a:rPr lang="it-IT" sz="1400" dirty="0"/>
            <a:t>degli ospedali Pertini (Roma) e </a:t>
          </a:r>
          <a:r>
            <a:rPr lang="it-IT" sz="1400" dirty="0" err="1"/>
            <a:t>Belcolle</a:t>
          </a:r>
          <a:r>
            <a:rPr lang="it-IT" sz="1400" dirty="0"/>
            <a:t> (Viterbo) nell’ambito dell’offerta sanitaria regionale riservata al sistema penitenziario;</a:t>
          </a:r>
        </a:p>
      </dgm:t>
    </dgm:pt>
    <dgm:pt modelId="{B78A2970-7C7E-3242-ABD3-2F7A61C0A32B}" type="parTrans" cxnId="{4D418721-ED0A-7E45-BAAB-FAFB7FB8CF95}">
      <dgm:prSet/>
      <dgm:spPr/>
      <dgm:t>
        <a:bodyPr/>
        <a:lstStyle/>
        <a:p>
          <a:endParaRPr lang="it-IT"/>
        </a:p>
      </dgm:t>
    </dgm:pt>
    <dgm:pt modelId="{0DE08DE2-29B8-CA40-9181-A08C478D4D5B}" type="sibTrans" cxnId="{4D418721-ED0A-7E45-BAAB-FAFB7FB8CF95}">
      <dgm:prSet/>
      <dgm:spPr/>
      <dgm:t>
        <a:bodyPr/>
        <a:lstStyle/>
        <a:p>
          <a:endParaRPr lang="it-IT"/>
        </a:p>
      </dgm:t>
    </dgm:pt>
    <dgm:pt modelId="{18A3DCE6-2FC7-AF44-AC1D-4ABAF310EDA0}">
      <dgm:prSet custT="1"/>
      <dgm:spPr/>
      <dgm:t>
        <a:bodyPr/>
        <a:lstStyle/>
        <a:p>
          <a:r>
            <a:rPr lang="it-IT" sz="1400" dirty="0"/>
            <a:t>L’attivazione di </a:t>
          </a:r>
          <a:r>
            <a:rPr lang="it-IT" sz="1400" b="1" dirty="0"/>
            <a:t>equipe multidisciplinari di salute mentale in tutti gli istituti penitenziari </a:t>
          </a:r>
          <a:r>
            <a:rPr lang="it-IT" sz="1400" dirty="0"/>
            <a:t>della regione, per la presa in carico – d’intesa con i servizi territoriali – delle persone con disagi o disturbi psichiatrici che non siano ancora valutati come incompatibili con il regime detentivo</a:t>
          </a:r>
        </a:p>
      </dgm:t>
    </dgm:pt>
    <dgm:pt modelId="{618BDC8F-ABE1-9A45-A93B-A144380A33EF}" type="parTrans" cxnId="{99BE85C1-9F1F-FF45-8D2F-1AFE9328DDC0}">
      <dgm:prSet/>
      <dgm:spPr/>
      <dgm:t>
        <a:bodyPr/>
        <a:lstStyle/>
        <a:p>
          <a:endParaRPr lang="it-IT"/>
        </a:p>
      </dgm:t>
    </dgm:pt>
    <dgm:pt modelId="{EA31930C-0468-6F49-A29D-B52BF2452012}" type="sibTrans" cxnId="{99BE85C1-9F1F-FF45-8D2F-1AFE9328DDC0}">
      <dgm:prSet/>
      <dgm:spPr/>
      <dgm:t>
        <a:bodyPr/>
        <a:lstStyle/>
        <a:p>
          <a:endParaRPr lang="it-IT"/>
        </a:p>
      </dgm:t>
    </dgm:pt>
    <dgm:pt modelId="{E8D9C853-6369-424D-83AE-DC461E347685}">
      <dgm:prSet custT="1"/>
      <dgm:spPr/>
      <dgm:t>
        <a:bodyPr/>
        <a:lstStyle/>
        <a:p>
          <a:r>
            <a:rPr lang="it-IT" sz="1400" dirty="0"/>
            <a:t>il </a:t>
          </a:r>
          <a:r>
            <a:rPr lang="it-IT" sz="1400" b="1" dirty="0"/>
            <a:t>rafforzamento dei servizi psichiatrici territoriali e comunitari</a:t>
          </a:r>
          <a:r>
            <a:rPr lang="it-IT" sz="1400" dirty="0"/>
            <a:t>, per prevenire e prendere in carico i malati di mente autori di reato</a:t>
          </a:r>
        </a:p>
      </dgm:t>
    </dgm:pt>
    <dgm:pt modelId="{FDBF6042-62BB-D343-BDE2-9DFA201184D1}" type="parTrans" cxnId="{2DF8169A-7C13-2C42-B211-204E3277AE52}">
      <dgm:prSet/>
      <dgm:spPr/>
      <dgm:t>
        <a:bodyPr/>
        <a:lstStyle/>
        <a:p>
          <a:endParaRPr lang="it-IT"/>
        </a:p>
      </dgm:t>
    </dgm:pt>
    <dgm:pt modelId="{1DC433D3-A48F-BB48-B7C2-7FAD018779BA}" type="sibTrans" cxnId="{2DF8169A-7C13-2C42-B211-204E3277AE52}">
      <dgm:prSet/>
      <dgm:spPr/>
      <dgm:t>
        <a:bodyPr/>
        <a:lstStyle/>
        <a:p>
          <a:endParaRPr lang="it-IT"/>
        </a:p>
      </dgm:t>
    </dgm:pt>
    <dgm:pt modelId="{11E7FEDE-2063-F140-BB27-31851A94BFD1}">
      <dgm:prSet custT="1"/>
      <dgm:spPr/>
      <dgm:t>
        <a:bodyPr/>
        <a:lstStyle/>
        <a:p>
          <a:r>
            <a:rPr lang="it-IT" sz="1400" b="1" dirty="0"/>
            <a:t>una riserva di posti per i pazienti provenienti da circuiti penali </a:t>
          </a:r>
          <a:r>
            <a:rPr lang="it-IT" sz="1400" dirty="0"/>
            <a:t>in tutte le strutture residenziali convenzionate con il sistema sanitario regionale</a:t>
          </a:r>
        </a:p>
      </dgm:t>
    </dgm:pt>
    <dgm:pt modelId="{97614A6D-1849-E14D-A62B-C1A1633A7369}" type="parTrans" cxnId="{DE0861FB-7F57-DD4D-8B60-B008A3F53F93}">
      <dgm:prSet/>
      <dgm:spPr/>
      <dgm:t>
        <a:bodyPr/>
        <a:lstStyle/>
        <a:p>
          <a:endParaRPr lang="it-IT"/>
        </a:p>
      </dgm:t>
    </dgm:pt>
    <dgm:pt modelId="{7296C1C5-17C9-C94E-AF26-6733A91556AE}" type="sibTrans" cxnId="{DE0861FB-7F57-DD4D-8B60-B008A3F53F93}">
      <dgm:prSet/>
      <dgm:spPr/>
      <dgm:t>
        <a:bodyPr/>
        <a:lstStyle/>
        <a:p>
          <a:endParaRPr lang="it-IT"/>
        </a:p>
      </dgm:t>
    </dgm:pt>
    <dgm:pt modelId="{365AD938-30E4-4247-AE96-37DD01342A3C}">
      <dgm:prSet custT="1"/>
      <dgm:spPr/>
      <dgm:t>
        <a:bodyPr/>
        <a:lstStyle/>
        <a:p>
          <a:r>
            <a:rPr lang="it-IT" sz="1400" dirty="0"/>
            <a:t>L’effettiva implementazione anche negli istituti penitenziari del </a:t>
          </a:r>
          <a:r>
            <a:rPr lang="it-IT" sz="1400" b="1" dirty="0"/>
            <a:t>fascicolo sanitario elettronico 2.0</a:t>
          </a:r>
          <a:r>
            <a:rPr lang="it-IT" sz="1400" dirty="0"/>
            <a:t> (cartella clinica informatizzata) con capacità comunicativa tra carcere e territorio e tra carceri di diverse regioni</a:t>
          </a:r>
        </a:p>
      </dgm:t>
    </dgm:pt>
    <dgm:pt modelId="{78803527-51AA-7C4D-AC7A-C56BEC12ABA3}" type="parTrans" cxnId="{C618A169-3BC8-8C49-960F-2F1299181C46}">
      <dgm:prSet/>
      <dgm:spPr/>
      <dgm:t>
        <a:bodyPr/>
        <a:lstStyle/>
        <a:p>
          <a:endParaRPr lang="it-IT"/>
        </a:p>
      </dgm:t>
    </dgm:pt>
    <dgm:pt modelId="{0E401897-FCE6-ED48-9EA2-428458100AC9}" type="sibTrans" cxnId="{C618A169-3BC8-8C49-960F-2F1299181C46}">
      <dgm:prSet/>
      <dgm:spPr/>
      <dgm:t>
        <a:bodyPr/>
        <a:lstStyle/>
        <a:p>
          <a:endParaRPr lang="it-IT"/>
        </a:p>
      </dgm:t>
    </dgm:pt>
    <dgm:pt modelId="{CDBD7E95-32EA-DC4F-87AF-1DF1D787BA53}">
      <dgm:prSet custT="1"/>
      <dgm:spPr/>
      <dgm:t>
        <a:bodyPr/>
        <a:lstStyle/>
        <a:p>
          <a:r>
            <a:rPr lang="it-IT" sz="1400" dirty="0"/>
            <a:t>L’adozione e l’adeguata pubblicizzazione della </a:t>
          </a:r>
          <a:r>
            <a:rPr lang="it-IT" sz="1400" b="1" dirty="0"/>
            <a:t>Carta dei servizi sanitari </a:t>
          </a:r>
          <a:r>
            <a:rPr lang="it-IT" sz="1400" dirty="0"/>
            <a:t>di ciascun istituto penitenziario, come previsto dal nuovo art. 11, co. 3, dell’Ordinamento penitenziario</a:t>
          </a:r>
          <a:r>
            <a:rPr lang="it-IT" sz="1600" dirty="0"/>
            <a:t>.</a:t>
          </a:r>
        </a:p>
      </dgm:t>
    </dgm:pt>
    <dgm:pt modelId="{FC80B2DB-F7CB-184C-8487-8A1A3F0A27D3}" type="parTrans" cxnId="{2B20A7D6-AEE3-034F-B52A-0B8A197C023B}">
      <dgm:prSet/>
      <dgm:spPr/>
      <dgm:t>
        <a:bodyPr/>
        <a:lstStyle/>
        <a:p>
          <a:endParaRPr lang="it-IT"/>
        </a:p>
      </dgm:t>
    </dgm:pt>
    <dgm:pt modelId="{FBAA9D66-8EB7-3D44-85E9-BAB7B198ACA9}" type="sibTrans" cxnId="{2B20A7D6-AEE3-034F-B52A-0B8A197C023B}">
      <dgm:prSet/>
      <dgm:spPr/>
      <dgm:t>
        <a:bodyPr/>
        <a:lstStyle/>
        <a:p>
          <a:endParaRPr lang="it-IT"/>
        </a:p>
      </dgm:t>
    </dgm:pt>
    <dgm:pt modelId="{74B41A04-A72D-AE4A-94C0-B1E27B8580DD}">
      <dgm:prSet custT="1"/>
      <dgm:spPr/>
      <dgm:t>
        <a:bodyPr/>
        <a:lstStyle/>
        <a:p>
          <a:endParaRPr lang="it-IT" sz="1600" dirty="0"/>
        </a:p>
      </dgm:t>
    </dgm:pt>
    <dgm:pt modelId="{7D3F8D8E-8B93-2343-A77F-9FFE39189273}" type="parTrans" cxnId="{37ED55B4-AA7B-F045-BCC7-76449629EC37}">
      <dgm:prSet/>
      <dgm:spPr/>
      <dgm:t>
        <a:bodyPr/>
        <a:lstStyle/>
        <a:p>
          <a:endParaRPr lang="it-IT"/>
        </a:p>
      </dgm:t>
    </dgm:pt>
    <dgm:pt modelId="{443DCCC1-27AC-9547-83E0-69E5AA61D586}" type="sibTrans" cxnId="{37ED55B4-AA7B-F045-BCC7-76449629EC37}">
      <dgm:prSet/>
      <dgm:spPr/>
      <dgm:t>
        <a:bodyPr/>
        <a:lstStyle/>
        <a:p>
          <a:endParaRPr lang="it-IT"/>
        </a:p>
      </dgm:t>
    </dgm:pt>
    <dgm:pt modelId="{CD1DF18F-204B-4B4C-9CB3-4D12B4046E51}" type="pres">
      <dgm:prSet presAssocID="{C21733F7-175A-4047-A8E2-6CCE591D158B}" presName="Name0" presStyleCnt="0">
        <dgm:presLayoutVars>
          <dgm:dir/>
          <dgm:animLvl val="lvl"/>
          <dgm:resizeHandles val="exact"/>
        </dgm:presLayoutVars>
      </dgm:prSet>
      <dgm:spPr/>
    </dgm:pt>
    <dgm:pt modelId="{F4CC66B6-6EE7-4767-9310-FA57EB2A911C}" type="pres">
      <dgm:prSet presAssocID="{D8AC0D04-B2BD-40D7-9294-78593C91FFAA}" presName="linNode" presStyleCnt="0"/>
      <dgm:spPr/>
    </dgm:pt>
    <dgm:pt modelId="{E569D79A-911B-4B97-BBFA-6E0CC41DA966}" type="pres">
      <dgm:prSet presAssocID="{D8AC0D04-B2BD-40D7-9294-78593C91FFAA}" presName="parentText" presStyleLbl="node1" presStyleIdx="0" presStyleCnt="1" custScaleX="60857" custLinFactNeighborX="-28" custLinFactNeighborY="-49">
        <dgm:presLayoutVars>
          <dgm:chMax val="1"/>
          <dgm:bulletEnabled val="1"/>
        </dgm:presLayoutVars>
      </dgm:prSet>
      <dgm:spPr/>
    </dgm:pt>
    <dgm:pt modelId="{1426C56F-58B7-4352-BB12-DA6E448BAC99}" type="pres">
      <dgm:prSet presAssocID="{D8AC0D04-B2BD-40D7-9294-78593C91FFAA}" presName="descendantText" presStyleLbl="alignAccFollowNode1" presStyleIdx="0" presStyleCnt="1" custScaleX="127602" custScaleY="125122" custLinFactNeighborX="-1182" custLinFactNeighborY="3361">
        <dgm:presLayoutVars>
          <dgm:bulletEnabled val="1"/>
        </dgm:presLayoutVars>
      </dgm:prSet>
      <dgm:spPr/>
    </dgm:pt>
  </dgm:ptLst>
  <dgm:cxnLst>
    <dgm:cxn modelId="{9B1D9404-D08F-491A-9CB9-7DF54A17D8C0}" srcId="{D8AC0D04-B2BD-40D7-9294-78593C91FFAA}" destId="{68EF936D-2D55-416A-BA3F-239D323B8E22}" srcOrd="0" destOrd="0" parTransId="{24193C9F-994B-46F0-B3B7-B88B2F3D0E22}" sibTransId="{CBE1CE57-9A1D-4A79-9AA3-085E1122FA3E}"/>
    <dgm:cxn modelId="{7B27EF17-D6BA-47E6-9C70-0BF09ABE0189}" srcId="{C21733F7-175A-4047-A8E2-6CCE591D158B}" destId="{D8AC0D04-B2BD-40D7-9294-78593C91FFAA}" srcOrd="0" destOrd="0" parTransId="{D62660B1-12BC-414B-9935-9441071C16BA}" sibTransId="{1C27F619-AD4E-4A85-935D-D08633C1C01A}"/>
    <dgm:cxn modelId="{4D418721-ED0A-7E45-BAAB-FAFB7FB8CF95}" srcId="{D8AC0D04-B2BD-40D7-9294-78593C91FFAA}" destId="{6A7AC8C8-F223-B148-BF08-4A8C7D583918}" srcOrd="2" destOrd="0" parTransId="{B78A2970-7C7E-3242-ABD3-2F7A61C0A32B}" sibTransId="{0DE08DE2-29B8-CA40-9181-A08C478D4D5B}"/>
    <dgm:cxn modelId="{16952644-85CC-2045-A419-8BCEF10296FC}" type="presOf" srcId="{E8D9C853-6369-424D-83AE-DC461E347685}" destId="{1426C56F-58B7-4352-BB12-DA6E448BAC99}" srcOrd="0" destOrd="4" presId="urn:microsoft.com/office/officeart/2005/8/layout/vList5"/>
    <dgm:cxn modelId="{E65F0E47-84D7-4979-8FD1-810524A0132A}" type="presOf" srcId="{D8AC0D04-B2BD-40D7-9294-78593C91FFAA}" destId="{E569D79A-911B-4B97-BBFA-6E0CC41DA966}" srcOrd="0" destOrd="0" presId="urn:microsoft.com/office/officeart/2005/8/layout/vList5"/>
    <dgm:cxn modelId="{92465267-94F3-4DE3-B746-946A4C805386}" type="presOf" srcId="{68EF936D-2D55-416A-BA3F-239D323B8E22}" destId="{1426C56F-58B7-4352-BB12-DA6E448BAC99}" srcOrd="0" destOrd="0" presId="urn:microsoft.com/office/officeart/2005/8/layout/vList5"/>
    <dgm:cxn modelId="{C618A169-3BC8-8C49-960F-2F1299181C46}" srcId="{D8AC0D04-B2BD-40D7-9294-78593C91FFAA}" destId="{365AD938-30E4-4247-AE96-37DD01342A3C}" srcOrd="6" destOrd="0" parTransId="{78803527-51AA-7C4D-AC7A-C56BEC12ABA3}" sibTransId="{0E401897-FCE6-ED48-9EA2-428458100AC9}"/>
    <dgm:cxn modelId="{8448B973-A4EC-F44B-BE42-8BAA416627E1}" srcId="{D8AC0D04-B2BD-40D7-9294-78593C91FFAA}" destId="{606338A4-5CA6-AC48-BD53-D3162BCC394A}" srcOrd="1" destOrd="0" parTransId="{E00E34FE-A455-1C4B-8BF6-4FFE881382ED}" sibTransId="{42C0A02D-1296-BF4A-A362-AE8C6054F84D}"/>
    <dgm:cxn modelId="{917A1889-FF9C-E547-915C-7EE49808974A}" type="presOf" srcId="{74B41A04-A72D-AE4A-94C0-B1E27B8580DD}" destId="{1426C56F-58B7-4352-BB12-DA6E448BAC99}" srcOrd="0" destOrd="8" presId="urn:microsoft.com/office/officeart/2005/8/layout/vList5"/>
    <dgm:cxn modelId="{2DF8169A-7C13-2C42-B211-204E3277AE52}" srcId="{D8AC0D04-B2BD-40D7-9294-78593C91FFAA}" destId="{E8D9C853-6369-424D-83AE-DC461E347685}" srcOrd="4" destOrd="0" parTransId="{FDBF6042-62BB-D343-BDE2-9DFA201184D1}" sibTransId="{1DC433D3-A48F-BB48-B7C2-7FAD018779BA}"/>
    <dgm:cxn modelId="{5ABEEAAC-31FE-9040-A104-0CCFBB83EB9E}" type="presOf" srcId="{18A3DCE6-2FC7-AF44-AC1D-4ABAF310EDA0}" destId="{1426C56F-58B7-4352-BB12-DA6E448BAC99}" srcOrd="0" destOrd="3" presId="urn:microsoft.com/office/officeart/2005/8/layout/vList5"/>
    <dgm:cxn modelId="{0DA543AD-2223-4B73-B201-203D4D24D80A}" type="presOf" srcId="{C21733F7-175A-4047-A8E2-6CCE591D158B}" destId="{CD1DF18F-204B-4B4C-9CB3-4D12B4046E51}" srcOrd="0" destOrd="0" presId="urn:microsoft.com/office/officeart/2005/8/layout/vList5"/>
    <dgm:cxn modelId="{37ED55B4-AA7B-F045-BCC7-76449629EC37}" srcId="{D8AC0D04-B2BD-40D7-9294-78593C91FFAA}" destId="{74B41A04-A72D-AE4A-94C0-B1E27B8580DD}" srcOrd="8" destOrd="0" parTransId="{7D3F8D8E-8B93-2343-A77F-9FFE39189273}" sibTransId="{443DCCC1-27AC-9547-83E0-69E5AA61D586}"/>
    <dgm:cxn modelId="{6A857DBC-4280-DB42-9B2B-ADD72DECAE0A}" type="presOf" srcId="{365AD938-30E4-4247-AE96-37DD01342A3C}" destId="{1426C56F-58B7-4352-BB12-DA6E448BAC99}" srcOrd="0" destOrd="6" presId="urn:microsoft.com/office/officeart/2005/8/layout/vList5"/>
    <dgm:cxn modelId="{99BE85C1-9F1F-FF45-8D2F-1AFE9328DDC0}" srcId="{D8AC0D04-B2BD-40D7-9294-78593C91FFAA}" destId="{18A3DCE6-2FC7-AF44-AC1D-4ABAF310EDA0}" srcOrd="3" destOrd="0" parTransId="{618BDC8F-ABE1-9A45-A93B-A144380A33EF}" sibTransId="{EA31930C-0468-6F49-A29D-B52BF2452012}"/>
    <dgm:cxn modelId="{30AE7CC5-AD51-5D46-A642-E14C51CFE60D}" type="presOf" srcId="{606338A4-5CA6-AC48-BD53-D3162BCC394A}" destId="{1426C56F-58B7-4352-BB12-DA6E448BAC99}" srcOrd="0" destOrd="1" presId="urn:microsoft.com/office/officeart/2005/8/layout/vList5"/>
    <dgm:cxn modelId="{2B20A7D6-AEE3-034F-B52A-0B8A197C023B}" srcId="{D8AC0D04-B2BD-40D7-9294-78593C91FFAA}" destId="{CDBD7E95-32EA-DC4F-87AF-1DF1D787BA53}" srcOrd="7" destOrd="0" parTransId="{FC80B2DB-F7CB-184C-8487-8A1A3F0A27D3}" sibTransId="{FBAA9D66-8EB7-3D44-85E9-BAB7B198ACA9}"/>
    <dgm:cxn modelId="{A0AFC1DD-18F6-D04A-8C94-AD701C19FEF1}" type="presOf" srcId="{11E7FEDE-2063-F140-BB27-31851A94BFD1}" destId="{1426C56F-58B7-4352-BB12-DA6E448BAC99}" srcOrd="0" destOrd="5" presId="urn:microsoft.com/office/officeart/2005/8/layout/vList5"/>
    <dgm:cxn modelId="{4AE4F3E9-0677-2644-83D6-49F15D82A404}" type="presOf" srcId="{6A7AC8C8-F223-B148-BF08-4A8C7D583918}" destId="{1426C56F-58B7-4352-BB12-DA6E448BAC99}" srcOrd="0" destOrd="2" presId="urn:microsoft.com/office/officeart/2005/8/layout/vList5"/>
    <dgm:cxn modelId="{9F27CDF7-9876-1D45-A504-82C4720F6322}" type="presOf" srcId="{CDBD7E95-32EA-DC4F-87AF-1DF1D787BA53}" destId="{1426C56F-58B7-4352-BB12-DA6E448BAC99}" srcOrd="0" destOrd="7" presId="urn:microsoft.com/office/officeart/2005/8/layout/vList5"/>
    <dgm:cxn modelId="{DE0861FB-7F57-DD4D-8B60-B008A3F53F93}" srcId="{D8AC0D04-B2BD-40D7-9294-78593C91FFAA}" destId="{11E7FEDE-2063-F140-BB27-31851A94BFD1}" srcOrd="5" destOrd="0" parTransId="{97614A6D-1849-E14D-A62B-C1A1633A7369}" sibTransId="{7296C1C5-17C9-C94E-AF26-6733A91556AE}"/>
    <dgm:cxn modelId="{1E8F78C8-723A-4BB9-9927-1A03D07CE7A7}" type="presParOf" srcId="{CD1DF18F-204B-4B4C-9CB3-4D12B4046E51}" destId="{F4CC66B6-6EE7-4767-9310-FA57EB2A911C}" srcOrd="0" destOrd="0" presId="urn:microsoft.com/office/officeart/2005/8/layout/vList5"/>
    <dgm:cxn modelId="{56C690C3-BAA4-441C-BDEC-F15C2AF82C71}" type="presParOf" srcId="{F4CC66B6-6EE7-4767-9310-FA57EB2A911C}" destId="{E569D79A-911B-4B97-BBFA-6E0CC41DA966}" srcOrd="0" destOrd="0" presId="urn:microsoft.com/office/officeart/2005/8/layout/vList5"/>
    <dgm:cxn modelId="{D432F8B2-1628-45FB-8DD7-2D509279062E}" type="presParOf" srcId="{F4CC66B6-6EE7-4767-9310-FA57EB2A911C}" destId="{1426C56F-58B7-4352-BB12-DA6E448BAC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1733F7-175A-4047-A8E2-6CCE591D15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D8AC0D04-B2BD-40D7-9294-78593C91FFAA}">
      <dgm:prSet phldrT="[Testo]" custT="1"/>
      <dgm:spPr/>
      <dgm:t>
        <a:bodyPr/>
        <a:lstStyle/>
        <a:p>
          <a:r>
            <a:rPr lang="it-IT" sz="1800" b="1" dirty="0"/>
            <a:t>Politiche attive del Lavoro</a:t>
          </a:r>
        </a:p>
      </dgm:t>
    </dgm:pt>
    <dgm:pt modelId="{D62660B1-12BC-414B-9935-9441071C16BA}" type="parTrans" cxnId="{7B27EF17-D6BA-47E6-9C70-0BF09ABE0189}">
      <dgm:prSet/>
      <dgm:spPr/>
      <dgm:t>
        <a:bodyPr/>
        <a:lstStyle/>
        <a:p>
          <a:endParaRPr lang="it-IT" sz="1400"/>
        </a:p>
      </dgm:t>
    </dgm:pt>
    <dgm:pt modelId="{1C27F619-AD4E-4A85-935D-D08633C1C01A}" type="sibTrans" cxnId="{7B27EF17-D6BA-47E6-9C70-0BF09ABE0189}">
      <dgm:prSet/>
      <dgm:spPr/>
      <dgm:t>
        <a:bodyPr/>
        <a:lstStyle/>
        <a:p>
          <a:endParaRPr lang="it-IT" sz="1400"/>
        </a:p>
      </dgm:t>
    </dgm:pt>
    <dgm:pt modelId="{68EF936D-2D55-416A-BA3F-239D323B8E22}">
      <dgm:prSet phldrT="[Testo]" custT="1"/>
      <dgm:spPr/>
      <dgm:t>
        <a:bodyPr/>
        <a:lstStyle/>
        <a:p>
          <a:r>
            <a:rPr lang="it-IT" sz="1800" dirty="0"/>
            <a:t>la promozione periodica in tutti gli istituti penitenziari e nelle </a:t>
          </a:r>
          <a:r>
            <a:rPr lang="it-IT" sz="1800" dirty="0" err="1"/>
            <a:t>Rems</a:t>
          </a:r>
          <a:r>
            <a:rPr lang="it-IT" sz="1800" dirty="0"/>
            <a:t> della regione di </a:t>
          </a:r>
          <a:r>
            <a:rPr lang="it-IT" sz="1800" b="1" dirty="0"/>
            <a:t>corsi di formazione professionale certificati</a:t>
          </a:r>
          <a:r>
            <a:rPr lang="it-IT" sz="1800" dirty="0"/>
            <a:t>, comprensivi di </a:t>
          </a:r>
          <a:r>
            <a:rPr lang="it-IT" sz="1800" dirty="0" err="1"/>
            <a:t>tirocinii</a:t>
          </a:r>
          <a:r>
            <a:rPr lang="it-IT" sz="1800" dirty="0"/>
            <a:t> per l’inserimento lavorativo</a:t>
          </a:r>
        </a:p>
      </dgm:t>
    </dgm:pt>
    <dgm:pt modelId="{24193C9F-994B-46F0-B3B7-B88B2F3D0E22}" type="parTrans" cxnId="{9B1D9404-D08F-491A-9CB9-7DF54A17D8C0}">
      <dgm:prSet/>
      <dgm:spPr/>
      <dgm:t>
        <a:bodyPr/>
        <a:lstStyle/>
        <a:p>
          <a:endParaRPr lang="it-IT"/>
        </a:p>
      </dgm:t>
    </dgm:pt>
    <dgm:pt modelId="{CBE1CE57-9A1D-4A79-9AA3-085E1122FA3E}" type="sibTrans" cxnId="{9B1D9404-D08F-491A-9CB9-7DF54A17D8C0}">
      <dgm:prSet/>
      <dgm:spPr/>
      <dgm:t>
        <a:bodyPr/>
        <a:lstStyle/>
        <a:p>
          <a:endParaRPr lang="it-IT"/>
        </a:p>
      </dgm:t>
    </dgm:pt>
    <dgm:pt modelId="{635E6E90-2E56-4698-BF9F-BDD243C5AABA}">
      <dgm:prSet phldrT="[Testo]" custT="1"/>
      <dgm:spPr/>
      <dgm:t>
        <a:bodyPr/>
        <a:lstStyle/>
        <a:p>
          <a:endParaRPr lang="it-IT" sz="1400" dirty="0"/>
        </a:p>
      </dgm:t>
    </dgm:pt>
    <dgm:pt modelId="{28C43130-FD5A-4841-9A23-76034F41B205}" type="parTrans" cxnId="{51946A6D-26F4-4FC9-A16B-EA55811D25C7}">
      <dgm:prSet/>
      <dgm:spPr/>
      <dgm:t>
        <a:bodyPr/>
        <a:lstStyle/>
        <a:p>
          <a:endParaRPr lang="it-IT"/>
        </a:p>
      </dgm:t>
    </dgm:pt>
    <dgm:pt modelId="{C3E7C8A9-E401-4B81-9D9F-52DEBAF0C034}" type="sibTrans" cxnId="{51946A6D-26F4-4FC9-A16B-EA55811D25C7}">
      <dgm:prSet/>
      <dgm:spPr/>
      <dgm:t>
        <a:bodyPr/>
        <a:lstStyle/>
        <a:p>
          <a:endParaRPr lang="it-IT"/>
        </a:p>
      </dgm:t>
    </dgm:pt>
    <dgm:pt modelId="{BE81CF6C-008E-9D4B-83E0-ED886E4A0982}">
      <dgm:prSet custT="1"/>
      <dgm:spPr/>
      <dgm:t>
        <a:bodyPr/>
        <a:lstStyle/>
        <a:p>
          <a:endParaRPr lang="it-IT" sz="1400" dirty="0"/>
        </a:p>
      </dgm:t>
    </dgm:pt>
    <dgm:pt modelId="{87EFF1EA-D110-0545-8558-AECC6DE875F3}" type="parTrans" cxnId="{AF3B1B04-9B75-7942-A551-8BDD63A659DC}">
      <dgm:prSet/>
      <dgm:spPr/>
      <dgm:t>
        <a:bodyPr/>
        <a:lstStyle/>
        <a:p>
          <a:endParaRPr lang="it-IT"/>
        </a:p>
      </dgm:t>
    </dgm:pt>
    <dgm:pt modelId="{2FF003A4-4707-EB41-9A2C-897C2EEDC302}" type="sibTrans" cxnId="{AF3B1B04-9B75-7942-A551-8BDD63A659DC}">
      <dgm:prSet/>
      <dgm:spPr/>
      <dgm:t>
        <a:bodyPr/>
        <a:lstStyle/>
        <a:p>
          <a:endParaRPr lang="it-IT"/>
        </a:p>
      </dgm:t>
    </dgm:pt>
    <dgm:pt modelId="{A660FC63-D9FC-5944-9D4F-A66C073CFC57}">
      <dgm:prSet custT="1"/>
      <dgm:spPr/>
      <dgm:t>
        <a:bodyPr/>
        <a:lstStyle/>
        <a:p>
          <a:r>
            <a:rPr lang="it-IT" sz="1800" b="1" dirty="0"/>
            <a:t>l’attivazione dei Centri per l’impiego</a:t>
          </a:r>
          <a:r>
            <a:rPr lang="it-IT" sz="1800" dirty="0"/>
            <a:t> nell’offerta di servizi alle persone detenute in modo che al termine della pena ciascuna di esse abbia almeno un bilancio di competenze e l’iscrizione ai servizi pubblici per l’inserimento lavorativo</a:t>
          </a:r>
        </a:p>
      </dgm:t>
    </dgm:pt>
    <dgm:pt modelId="{B0E87BAC-D0A0-CE4E-9CD1-DFB95F0EA5A2}" type="sibTrans" cxnId="{A57AD1C8-5A8D-9F4B-A069-64B6C5CA9EE9}">
      <dgm:prSet/>
      <dgm:spPr/>
      <dgm:t>
        <a:bodyPr/>
        <a:lstStyle/>
        <a:p>
          <a:endParaRPr lang="it-IT"/>
        </a:p>
      </dgm:t>
    </dgm:pt>
    <dgm:pt modelId="{DAF6C4BF-00BF-CE40-81D7-1B9DD7D2FF60}" type="parTrans" cxnId="{A57AD1C8-5A8D-9F4B-A069-64B6C5CA9EE9}">
      <dgm:prSet/>
      <dgm:spPr/>
      <dgm:t>
        <a:bodyPr/>
        <a:lstStyle/>
        <a:p>
          <a:endParaRPr lang="it-IT"/>
        </a:p>
      </dgm:t>
    </dgm:pt>
    <dgm:pt modelId="{AA3B78A3-A379-3E4F-A899-FCB27AD93D5C}">
      <dgm:prSet custT="1"/>
      <dgm:spPr/>
      <dgm:t>
        <a:bodyPr/>
        <a:lstStyle/>
        <a:p>
          <a:r>
            <a:rPr lang="it-IT" sz="1800" dirty="0"/>
            <a:t>l’adozione, d’intesa con l’Amministrazione penitenziaria e le associazioni imprenditoriali, di </a:t>
          </a:r>
          <a:r>
            <a:rPr lang="it-IT" sz="1800" b="1" dirty="0"/>
            <a:t>una campagna promozionale dei vantaggi fiscali e previdenziali</a:t>
          </a:r>
          <a:r>
            <a:rPr lang="it-IT" sz="1800" dirty="0"/>
            <a:t> legati all’assunzione di persone in percorsi penali (cd. Legge Smuraglia)</a:t>
          </a:r>
        </a:p>
      </dgm:t>
    </dgm:pt>
    <dgm:pt modelId="{B2204D27-7BEE-B444-B32E-B348F09E5360}" type="sibTrans" cxnId="{C84CEF75-0567-FF45-979D-D546E4A59DAE}">
      <dgm:prSet/>
      <dgm:spPr/>
      <dgm:t>
        <a:bodyPr/>
        <a:lstStyle/>
        <a:p>
          <a:endParaRPr lang="it-IT"/>
        </a:p>
      </dgm:t>
    </dgm:pt>
    <dgm:pt modelId="{EC0870B2-73DA-264F-8D8B-F001AF9752C3}" type="parTrans" cxnId="{C84CEF75-0567-FF45-979D-D546E4A59DAE}">
      <dgm:prSet/>
      <dgm:spPr/>
      <dgm:t>
        <a:bodyPr/>
        <a:lstStyle/>
        <a:p>
          <a:endParaRPr lang="it-IT"/>
        </a:p>
      </dgm:t>
    </dgm:pt>
    <dgm:pt modelId="{B28270B5-ABC9-E848-8A75-129A4CDDC928}">
      <dgm:prSet custT="1"/>
      <dgm:spPr/>
      <dgm:t>
        <a:bodyPr/>
        <a:lstStyle/>
        <a:p>
          <a:r>
            <a:rPr lang="it-IT" sz="1800" dirty="0"/>
            <a:t>in tutti gli affidamenti di servizi e prestazioni banditi dalla Regione e dalle società e aziende dipendenti, </a:t>
          </a:r>
          <a:r>
            <a:rPr lang="it-IT" sz="1800" b="1" dirty="0"/>
            <a:t>l’adozione di clausole sociali </a:t>
          </a:r>
          <a:r>
            <a:rPr lang="it-IT" sz="1800" dirty="0"/>
            <a:t>che favoriscano l’inserimento occupazionale di persone svantaggiate e, tra di esse, di persone provenienti da percorsi penali</a:t>
          </a:r>
        </a:p>
      </dgm:t>
    </dgm:pt>
    <dgm:pt modelId="{8968A118-1750-0944-B021-87EF0F720D03}" type="sibTrans" cxnId="{D8FD9894-784E-3540-9AFA-30A92CCFC2A8}">
      <dgm:prSet/>
      <dgm:spPr/>
      <dgm:t>
        <a:bodyPr/>
        <a:lstStyle/>
        <a:p>
          <a:endParaRPr lang="it-IT"/>
        </a:p>
      </dgm:t>
    </dgm:pt>
    <dgm:pt modelId="{8F1AA1A7-DD9C-0841-B3E5-249927267395}" type="parTrans" cxnId="{D8FD9894-784E-3540-9AFA-30A92CCFC2A8}">
      <dgm:prSet/>
      <dgm:spPr/>
      <dgm:t>
        <a:bodyPr/>
        <a:lstStyle/>
        <a:p>
          <a:endParaRPr lang="it-IT"/>
        </a:p>
      </dgm:t>
    </dgm:pt>
    <dgm:pt modelId="{CD1DF18F-204B-4B4C-9CB3-4D12B4046E51}" type="pres">
      <dgm:prSet presAssocID="{C21733F7-175A-4047-A8E2-6CCE591D158B}" presName="Name0" presStyleCnt="0">
        <dgm:presLayoutVars>
          <dgm:dir/>
          <dgm:animLvl val="lvl"/>
          <dgm:resizeHandles val="exact"/>
        </dgm:presLayoutVars>
      </dgm:prSet>
      <dgm:spPr/>
    </dgm:pt>
    <dgm:pt modelId="{F4CC66B6-6EE7-4767-9310-FA57EB2A911C}" type="pres">
      <dgm:prSet presAssocID="{D8AC0D04-B2BD-40D7-9294-78593C91FFAA}" presName="linNode" presStyleCnt="0"/>
      <dgm:spPr/>
    </dgm:pt>
    <dgm:pt modelId="{E569D79A-911B-4B97-BBFA-6E0CC41DA966}" type="pres">
      <dgm:prSet presAssocID="{D8AC0D04-B2BD-40D7-9294-78593C91FFAA}" presName="parentText" presStyleLbl="node1" presStyleIdx="0" presStyleCnt="1" custScaleX="59481" custLinFactNeighborX="-1344" custLinFactNeighborY="1343">
        <dgm:presLayoutVars>
          <dgm:chMax val="1"/>
          <dgm:bulletEnabled val="1"/>
        </dgm:presLayoutVars>
      </dgm:prSet>
      <dgm:spPr/>
    </dgm:pt>
    <dgm:pt modelId="{1426C56F-58B7-4352-BB12-DA6E448BAC99}" type="pres">
      <dgm:prSet presAssocID="{D8AC0D04-B2BD-40D7-9294-78593C91FFAA}" presName="descendantText" presStyleLbl="alignAccFollowNode1" presStyleIdx="0" presStyleCnt="1" custScaleX="127602" custScaleY="125122" custLinFactNeighborX="-3290" custLinFactNeighborY="3479">
        <dgm:presLayoutVars>
          <dgm:bulletEnabled val="1"/>
        </dgm:presLayoutVars>
      </dgm:prSet>
      <dgm:spPr/>
    </dgm:pt>
  </dgm:ptLst>
  <dgm:cxnLst>
    <dgm:cxn modelId="{AF3B1B04-9B75-7942-A551-8BDD63A659DC}" srcId="{D8AC0D04-B2BD-40D7-9294-78593C91FFAA}" destId="{BE81CF6C-008E-9D4B-83E0-ED886E4A0982}" srcOrd="4" destOrd="0" parTransId="{87EFF1EA-D110-0545-8558-AECC6DE875F3}" sibTransId="{2FF003A4-4707-EB41-9A2C-897C2EEDC302}"/>
    <dgm:cxn modelId="{9B1D9404-D08F-491A-9CB9-7DF54A17D8C0}" srcId="{D8AC0D04-B2BD-40D7-9294-78593C91FFAA}" destId="{68EF936D-2D55-416A-BA3F-239D323B8E22}" srcOrd="0" destOrd="0" parTransId="{24193C9F-994B-46F0-B3B7-B88B2F3D0E22}" sibTransId="{CBE1CE57-9A1D-4A79-9AA3-085E1122FA3E}"/>
    <dgm:cxn modelId="{12507909-C8AA-40E1-BE4A-A3ED9D12CA5C}" type="presOf" srcId="{635E6E90-2E56-4698-BF9F-BDD243C5AABA}" destId="{1426C56F-58B7-4352-BB12-DA6E448BAC99}" srcOrd="0" destOrd="5" presId="urn:microsoft.com/office/officeart/2005/8/layout/vList5"/>
    <dgm:cxn modelId="{7B27EF17-D6BA-47E6-9C70-0BF09ABE0189}" srcId="{C21733F7-175A-4047-A8E2-6CCE591D158B}" destId="{D8AC0D04-B2BD-40D7-9294-78593C91FFAA}" srcOrd="0" destOrd="0" parTransId="{D62660B1-12BC-414B-9935-9441071C16BA}" sibTransId="{1C27F619-AD4E-4A85-935D-D08633C1C01A}"/>
    <dgm:cxn modelId="{E65F0E47-84D7-4979-8FD1-810524A0132A}" type="presOf" srcId="{D8AC0D04-B2BD-40D7-9294-78593C91FFAA}" destId="{E569D79A-911B-4B97-BBFA-6E0CC41DA966}" srcOrd="0" destOrd="0" presId="urn:microsoft.com/office/officeart/2005/8/layout/vList5"/>
    <dgm:cxn modelId="{92465267-94F3-4DE3-B746-946A4C805386}" type="presOf" srcId="{68EF936D-2D55-416A-BA3F-239D323B8E22}" destId="{1426C56F-58B7-4352-BB12-DA6E448BAC99}" srcOrd="0" destOrd="0" presId="urn:microsoft.com/office/officeart/2005/8/layout/vList5"/>
    <dgm:cxn modelId="{51946A6D-26F4-4FC9-A16B-EA55811D25C7}" srcId="{D8AC0D04-B2BD-40D7-9294-78593C91FFAA}" destId="{635E6E90-2E56-4698-BF9F-BDD243C5AABA}" srcOrd="5" destOrd="0" parTransId="{28C43130-FD5A-4841-9A23-76034F41B205}" sibTransId="{C3E7C8A9-E401-4B81-9D9F-52DEBAF0C034}"/>
    <dgm:cxn modelId="{C84CEF75-0567-FF45-979D-D546E4A59DAE}" srcId="{D8AC0D04-B2BD-40D7-9294-78593C91FFAA}" destId="{AA3B78A3-A379-3E4F-A899-FCB27AD93D5C}" srcOrd="2" destOrd="0" parTransId="{EC0870B2-73DA-264F-8D8B-F001AF9752C3}" sibTransId="{B2204D27-7BEE-B444-B32E-B348F09E5360}"/>
    <dgm:cxn modelId="{202A4A90-D02C-9D48-836F-34F9B1881FBB}" type="presOf" srcId="{B28270B5-ABC9-E848-8A75-129A4CDDC928}" destId="{1426C56F-58B7-4352-BB12-DA6E448BAC99}" srcOrd="0" destOrd="3" presId="urn:microsoft.com/office/officeart/2005/8/layout/vList5"/>
    <dgm:cxn modelId="{D8FD9894-784E-3540-9AFA-30A92CCFC2A8}" srcId="{D8AC0D04-B2BD-40D7-9294-78593C91FFAA}" destId="{B28270B5-ABC9-E848-8A75-129A4CDDC928}" srcOrd="3" destOrd="0" parTransId="{8F1AA1A7-DD9C-0841-B3E5-249927267395}" sibTransId="{8968A118-1750-0944-B021-87EF0F720D03}"/>
    <dgm:cxn modelId="{039D4B95-4429-EB43-9B4C-D9DD7C5110D3}" type="presOf" srcId="{BE81CF6C-008E-9D4B-83E0-ED886E4A0982}" destId="{1426C56F-58B7-4352-BB12-DA6E448BAC99}" srcOrd="0" destOrd="4" presId="urn:microsoft.com/office/officeart/2005/8/layout/vList5"/>
    <dgm:cxn modelId="{0DA543AD-2223-4B73-B201-203D4D24D80A}" type="presOf" srcId="{C21733F7-175A-4047-A8E2-6CCE591D158B}" destId="{CD1DF18F-204B-4B4C-9CB3-4D12B4046E51}" srcOrd="0" destOrd="0" presId="urn:microsoft.com/office/officeart/2005/8/layout/vList5"/>
    <dgm:cxn modelId="{8027D4C1-6724-F54C-86F1-3AB137A50990}" type="presOf" srcId="{A660FC63-D9FC-5944-9D4F-A66C073CFC57}" destId="{1426C56F-58B7-4352-BB12-DA6E448BAC99}" srcOrd="0" destOrd="1" presId="urn:microsoft.com/office/officeart/2005/8/layout/vList5"/>
    <dgm:cxn modelId="{A57AD1C8-5A8D-9F4B-A069-64B6C5CA9EE9}" srcId="{D8AC0D04-B2BD-40D7-9294-78593C91FFAA}" destId="{A660FC63-D9FC-5944-9D4F-A66C073CFC57}" srcOrd="1" destOrd="0" parTransId="{DAF6C4BF-00BF-CE40-81D7-1B9DD7D2FF60}" sibTransId="{B0E87BAC-D0A0-CE4E-9CD1-DFB95F0EA5A2}"/>
    <dgm:cxn modelId="{09A8D2D3-5270-E746-B6F2-20EFC3C72690}" type="presOf" srcId="{AA3B78A3-A379-3E4F-A899-FCB27AD93D5C}" destId="{1426C56F-58B7-4352-BB12-DA6E448BAC99}" srcOrd="0" destOrd="2" presId="urn:microsoft.com/office/officeart/2005/8/layout/vList5"/>
    <dgm:cxn modelId="{1E8F78C8-723A-4BB9-9927-1A03D07CE7A7}" type="presParOf" srcId="{CD1DF18F-204B-4B4C-9CB3-4D12B4046E51}" destId="{F4CC66B6-6EE7-4767-9310-FA57EB2A911C}" srcOrd="0" destOrd="0" presId="urn:microsoft.com/office/officeart/2005/8/layout/vList5"/>
    <dgm:cxn modelId="{56C690C3-BAA4-441C-BDEC-F15C2AF82C71}" type="presParOf" srcId="{F4CC66B6-6EE7-4767-9310-FA57EB2A911C}" destId="{E569D79A-911B-4B97-BBFA-6E0CC41DA966}" srcOrd="0" destOrd="0" presId="urn:microsoft.com/office/officeart/2005/8/layout/vList5"/>
    <dgm:cxn modelId="{D432F8B2-1628-45FB-8DD7-2D509279062E}" type="presParOf" srcId="{F4CC66B6-6EE7-4767-9310-FA57EB2A911C}" destId="{1426C56F-58B7-4352-BB12-DA6E448BAC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1733F7-175A-4047-A8E2-6CCE591D15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D8AC0D04-B2BD-40D7-9294-78593C91FFAA}">
      <dgm:prSet phldrT="[Testo]" custT="1"/>
      <dgm:spPr/>
      <dgm:t>
        <a:bodyPr/>
        <a:lstStyle/>
        <a:p>
          <a:r>
            <a:rPr lang="it-IT" sz="2000" b="1" dirty="0"/>
            <a:t>Programmazione dell’intervento sociale</a:t>
          </a:r>
        </a:p>
      </dgm:t>
    </dgm:pt>
    <dgm:pt modelId="{D62660B1-12BC-414B-9935-9441071C16BA}" type="parTrans" cxnId="{7B27EF17-D6BA-47E6-9C70-0BF09ABE0189}">
      <dgm:prSet/>
      <dgm:spPr/>
      <dgm:t>
        <a:bodyPr/>
        <a:lstStyle/>
        <a:p>
          <a:endParaRPr lang="it-IT" sz="1500"/>
        </a:p>
      </dgm:t>
    </dgm:pt>
    <dgm:pt modelId="{1C27F619-AD4E-4A85-935D-D08633C1C01A}" type="sibTrans" cxnId="{7B27EF17-D6BA-47E6-9C70-0BF09ABE0189}">
      <dgm:prSet/>
      <dgm:spPr/>
      <dgm:t>
        <a:bodyPr/>
        <a:lstStyle/>
        <a:p>
          <a:endParaRPr lang="it-IT" sz="1500"/>
        </a:p>
      </dgm:t>
    </dgm:pt>
    <dgm:pt modelId="{68EF936D-2D55-416A-BA3F-239D323B8E22}">
      <dgm:prSet phldrT="[Testo]" custT="1"/>
      <dgm:spPr/>
      <dgm:t>
        <a:bodyPr/>
        <a:lstStyle/>
        <a:p>
          <a:r>
            <a:rPr lang="it-IT" sz="1500" b="1" dirty="0"/>
            <a:t>il coinvolgimento nella definizione dei Piani di Zona </a:t>
          </a:r>
          <a:r>
            <a:rPr lang="it-IT" sz="1500" dirty="0"/>
            <a:t>delle direzioni degli istituti penitenziari, delle direzioni sanitarie delle </a:t>
          </a:r>
          <a:r>
            <a:rPr lang="it-IT" sz="1500" dirty="0" err="1"/>
            <a:t>Rems</a:t>
          </a:r>
          <a:r>
            <a:rPr lang="it-IT" sz="1500" dirty="0"/>
            <a:t>, degli uffici dell'Esecuzione Penale Esterna come soggetti di consultazione che insistono per competenza territoriale sui relativi Distretti Sociosanitari;</a:t>
          </a:r>
        </a:p>
      </dgm:t>
    </dgm:pt>
    <dgm:pt modelId="{24193C9F-994B-46F0-B3B7-B88B2F3D0E22}" type="parTrans" cxnId="{9B1D9404-D08F-491A-9CB9-7DF54A17D8C0}">
      <dgm:prSet/>
      <dgm:spPr/>
      <dgm:t>
        <a:bodyPr/>
        <a:lstStyle/>
        <a:p>
          <a:endParaRPr lang="it-IT" sz="1500"/>
        </a:p>
      </dgm:t>
    </dgm:pt>
    <dgm:pt modelId="{CBE1CE57-9A1D-4A79-9AA3-085E1122FA3E}" type="sibTrans" cxnId="{9B1D9404-D08F-491A-9CB9-7DF54A17D8C0}">
      <dgm:prSet/>
      <dgm:spPr/>
      <dgm:t>
        <a:bodyPr/>
        <a:lstStyle/>
        <a:p>
          <a:endParaRPr lang="it-IT" sz="1500"/>
        </a:p>
      </dgm:t>
    </dgm:pt>
    <dgm:pt modelId="{70CDAE5C-183A-F140-8B61-DFC938816B5A}">
      <dgm:prSet custT="1"/>
      <dgm:spPr/>
      <dgm:t>
        <a:bodyPr/>
        <a:lstStyle/>
        <a:p>
          <a:r>
            <a:rPr lang="it-IT" sz="1500" dirty="0"/>
            <a:t>l’attivazione di </a:t>
          </a:r>
          <a:r>
            <a:rPr lang="it-IT" sz="1500" b="1" dirty="0"/>
            <a:t>un PUA di prossimità in ciascun luogo di privazione della libertà</a:t>
          </a:r>
          <a:r>
            <a:rPr lang="it-IT" sz="1500" dirty="0"/>
            <a:t>, attraverso l'acquisizione delle necessarie professionalità di servizio sociale e l'integrazione dell'offerta socio-sanitaria;</a:t>
          </a:r>
        </a:p>
      </dgm:t>
    </dgm:pt>
    <dgm:pt modelId="{E3DCF0E9-F7F6-2247-9BE7-1D8AD39B2126}" type="parTrans" cxnId="{266CE960-1891-D24E-A183-8A981DAEEAD0}">
      <dgm:prSet/>
      <dgm:spPr/>
      <dgm:t>
        <a:bodyPr/>
        <a:lstStyle/>
        <a:p>
          <a:endParaRPr lang="it-IT"/>
        </a:p>
      </dgm:t>
    </dgm:pt>
    <dgm:pt modelId="{1EEB4414-A946-5F49-8299-9E4D06E8350A}" type="sibTrans" cxnId="{266CE960-1891-D24E-A183-8A981DAEEAD0}">
      <dgm:prSet/>
      <dgm:spPr/>
      <dgm:t>
        <a:bodyPr/>
        <a:lstStyle/>
        <a:p>
          <a:endParaRPr lang="it-IT"/>
        </a:p>
      </dgm:t>
    </dgm:pt>
    <dgm:pt modelId="{E81905D6-35BE-494B-BAEB-7E8F98E4A72C}">
      <dgm:prSet custT="1"/>
      <dgm:spPr/>
      <dgm:t>
        <a:bodyPr/>
        <a:lstStyle/>
        <a:p>
          <a:r>
            <a:rPr lang="it-IT" sz="1500" b="1" dirty="0"/>
            <a:t>l’incentivazione della presenza all’interno degli Istituti penitenziari dei Patronati e dei CAF </a:t>
          </a:r>
          <a:r>
            <a:rPr lang="it-IT" sz="1500" dirty="0"/>
            <a:t>- Centri di Assistenza Fiscale, indispensabili per l’accesso alle prestazioni sociali, socioassistenziali, di sostegno al reddito, ai servizi di pubblica utilità e alle agevolazioni esistenti;</a:t>
          </a:r>
        </a:p>
      </dgm:t>
    </dgm:pt>
    <dgm:pt modelId="{8F9ACFC2-D474-1145-A405-7BC0E833E01E}" type="parTrans" cxnId="{51591BAB-6CB2-3340-8ADA-60B35B7A2905}">
      <dgm:prSet/>
      <dgm:spPr/>
      <dgm:t>
        <a:bodyPr/>
        <a:lstStyle/>
        <a:p>
          <a:endParaRPr lang="it-IT"/>
        </a:p>
      </dgm:t>
    </dgm:pt>
    <dgm:pt modelId="{03357EBC-DAFC-D74C-81F9-359FD6BFD883}" type="sibTrans" cxnId="{51591BAB-6CB2-3340-8ADA-60B35B7A2905}">
      <dgm:prSet/>
      <dgm:spPr/>
      <dgm:t>
        <a:bodyPr/>
        <a:lstStyle/>
        <a:p>
          <a:endParaRPr lang="it-IT"/>
        </a:p>
      </dgm:t>
    </dgm:pt>
    <dgm:pt modelId="{3A7922B4-2FA3-2348-9AD1-81648327B092}">
      <dgm:prSet custT="1"/>
      <dgm:spPr/>
      <dgm:t>
        <a:bodyPr/>
        <a:lstStyle/>
        <a:p>
          <a:r>
            <a:rPr lang="it-IT" sz="1500" b="1" dirty="0"/>
            <a:t>il consolidamento della rete di accoglienza abitativa </a:t>
          </a:r>
          <a:r>
            <a:rPr lang="it-IT" sz="1500" dirty="0"/>
            <a:t>in modo che sia accessibile, secondo livelli diversi di assistenza, anche a condannati in esecuzione di sanzioni sostitutive o di misure alternative alla detenzione, detenuti in permesso-premio, familiari di detenuti residenti fuori Regione in visita ai parenti ristretti negli istituti penali e penitenziari del Lazio;</a:t>
          </a:r>
        </a:p>
      </dgm:t>
    </dgm:pt>
    <dgm:pt modelId="{5D611873-2115-6648-8ADA-317C4ED2EAB8}" type="parTrans" cxnId="{AC354C78-0164-904C-A803-C99A7BB60F99}">
      <dgm:prSet/>
      <dgm:spPr/>
      <dgm:t>
        <a:bodyPr/>
        <a:lstStyle/>
        <a:p>
          <a:endParaRPr lang="it-IT"/>
        </a:p>
      </dgm:t>
    </dgm:pt>
    <dgm:pt modelId="{CC7E0002-A6F9-F04D-9034-91855A0434D2}" type="sibTrans" cxnId="{AC354C78-0164-904C-A803-C99A7BB60F99}">
      <dgm:prSet/>
      <dgm:spPr/>
      <dgm:t>
        <a:bodyPr/>
        <a:lstStyle/>
        <a:p>
          <a:endParaRPr lang="it-IT"/>
        </a:p>
      </dgm:t>
    </dgm:pt>
    <dgm:pt modelId="{E60913F8-BBBF-BC41-A2ED-69259180BA03}">
      <dgm:prSet custT="1"/>
      <dgm:spPr/>
      <dgm:t>
        <a:bodyPr/>
        <a:lstStyle/>
        <a:p>
          <a:r>
            <a:rPr lang="it-IT" sz="1500" dirty="0"/>
            <a:t>la </a:t>
          </a:r>
          <a:r>
            <a:rPr lang="it-IT" sz="1500" b="1" dirty="0"/>
            <a:t>riattivazione di progetti di mediazione culturale </a:t>
          </a:r>
          <a:r>
            <a:rPr lang="it-IT" sz="1500" dirty="0"/>
            <a:t>a sostegno degli stranieri privati della libertà e il loro ampliamento agli ospiti delle Rems e, in accordo con la Prefettura, del Cpr di Roma.</a:t>
          </a:r>
        </a:p>
      </dgm:t>
    </dgm:pt>
    <dgm:pt modelId="{02B0AA89-6515-4042-8B15-733DEAC6E5B3}" type="parTrans" cxnId="{AF5C8497-3ACB-034F-9E38-361362006015}">
      <dgm:prSet/>
      <dgm:spPr/>
      <dgm:t>
        <a:bodyPr/>
        <a:lstStyle/>
        <a:p>
          <a:endParaRPr lang="it-IT"/>
        </a:p>
      </dgm:t>
    </dgm:pt>
    <dgm:pt modelId="{5DF45E86-B570-2348-AEB6-23B42D4427FC}" type="sibTrans" cxnId="{AF5C8497-3ACB-034F-9E38-361362006015}">
      <dgm:prSet/>
      <dgm:spPr/>
      <dgm:t>
        <a:bodyPr/>
        <a:lstStyle/>
        <a:p>
          <a:endParaRPr lang="it-IT"/>
        </a:p>
      </dgm:t>
    </dgm:pt>
    <dgm:pt modelId="{6E0A6B41-46B9-3A41-A754-D0B308A3BBA0}">
      <dgm:prSet custT="1"/>
      <dgm:spPr/>
      <dgm:t>
        <a:bodyPr/>
        <a:lstStyle/>
        <a:p>
          <a:endParaRPr lang="it-IT" sz="1500" dirty="0"/>
        </a:p>
      </dgm:t>
    </dgm:pt>
    <dgm:pt modelId="{1A837BB1-3738-4540-B2EA-DF4FAD298AA6}" type="parTrans" cxnId="{E6585FCE-5C80-0A40-A92F-2A3EF6BCC921}">
      <dgm:prSet/>
      <dgm:spPr/>
      <dgm:t>
        <a:bodyPr/>
        <a:lstStyle/>
        <a:p>
          <a:endParaRPr lang="it-IT"/>
        </a:p>
      </dgm:t>
    </dgm:pt>
    <dgm:pt modelId="{F003A5B8-F7C2-9B44-857C-F6205D886C56}" type="sibTrans" cxnId="{E6585FCE-5C80-0A40-A92F-2A3EF6BCC921}">
      <dgm:prSet/>
      <dgm:spPr/>
      <dgm:t>
        <a:bodyPr/>
        <a:lstStyle/>
        <a:p>
          <a:endParaRPr lang="it-IT"/>
        </a:p>
      </dgm:t>
    </dgm:pt>
    <dgm:pt modelId="{CD1DF18F-204B-4B4C-9CB3-4D12B4046E51}" type="pres">
      <dgm:prSet presAssocID="{C21733F7-175A-4047-A8E2-6CCE591D158B}" presName="Name0" presStyleCnt="0">
        <dgm:presLayoutVars>
          <dgm:dir/>
          <dgm:animLvl val="lvl"/>
          <dgm:resizeHandles val="exact"/>
        </dgm:presLayoutVars>
      </dgm:prSet>
      <dgm:spPr/>
    </dgm:pt>
    <dgm:pt modelId="{F4CC66B6-6EE7-4767-9310-FA57EB2A911C}" type="pres">
      <dgm:prSet presAssocID="{D8AC0D04-B2BD-40D7-9294-78593C91FFAA}" presName="linNode" presStyleCnt="0"/>
      <dgm:spPr/>
    </dgm:pt>
    <dgm:pt modelId="{E569D79A-911B-4B97-BBFA-6E0CC41DA966}" type="pres">
      <dgm:prSet presAssocID="{D8AC0D04-B2BD-40D7-9294-78593C91FFAA}" presName="parentText" presStyleLbl="node1" presStyleIdx="0" presStyleCnt="1" custScaleX="77941" custLinFactNeighborX="-1344" custLinFactNeighborY="1343">
        <dgm:presLayoutVars>
          <dgm:chMax val="1"/>
          <dgm:bulletEnabled val="1"/>
        </dgm:presLayoutVars>
      </dgm:prSet>
      <dgm:spPr/>
    </dgm:pt>
    <dgm:pt modelId="{1426C56F-58B7-4352-BB12-DA6E448BAC99}" type="pres">
      <dgm:prSet presAssocID="{D8AC0D04-B2BD-40D7-9294-78593C91FFAA}" presName="descendantText" presStyleLbl="alignAccFollowNode1" presStyleIdx="0" presStyleCnt="1" custScaleX="127602" custScaleY="125122" custLinFactNeighborX="-3290" custLinFactNeighborY="3479">
        <dgm:presLayoutVars>
          <dgm:bulletEnabled val="1"/>
        </dgm:presLayoutVars>
      </dgm:prSet>
      <dgm:spPr/>
    </dgm:pt>
  </dgm:ptLst>
  <dgm:cxnLst>
    <dgm:cxn modelId="{9B1D9404-D08F-491A-9CB9-7DF54A17D8C0}" srcId="{D8AC0D04-B2BD-40D7-9294-78593C91FFAA}" destId="{68EF936D-2D55-416A-BA3F-239D323B8E22}" srcOrd="0" destOrd="0" parTransId="{24193C9F-994B-46F0-B3B7-B88B2F3D0E22}" sibTransId="{CBE1CE57-9A1D-4A79-9AA3-085E1122FA3E}"/>
    <dgm:cxn modelId="{7B27EF17-D6BA-47E6-9C70-0BF09ABE0189}" srcId="{C21733F7-175A-4047-A8E2-6CCE591D158B}" destId="{D8AC0D04-B2BD-40D7-9294-78593C91FFAA}" srcOrd="0" destOrd="0" parTransId="{D62660B1-12BC-414B-9935-9441071C16BA}" sibTransId="{1C27F619-AD4E-4A85-935D-D08633C1C01A}"/>
    <dgm:cxn modelId="{8B891824-1597-044A-8BBD-139AAD32CC8D}" type="presOf" srcId="{E81905D6-35BE-494B-BAEB-7E8F98E4A72C}" destId="{1426C56F-58B7-4352-BB12-DA6E448BAC99}" srcOrd="0" destOrd="2" presId="urn:microsoft.com/office/officeart/2005/8/layout/vList5"/>
    <dgm:cxn modelId="{E65F0E47-84D7-4979-8FD1-810524A0132A}" type="presOf" srcId="{D8AC0D04-B2BD-40D7-9294-78593C91FFAA}" destId="{E569D79A-911B-4B97-BBFA-6E0CC41DA966}" srcOrd="0" destOrd="0" presId="urn:microsoft.com/office/officeart/2005/8/layout/vList5"/>
    <dgm:cxn modelId="{266CE960-1891-D24E-A183-8A981DAEEAD0}" srcId="{D8AC0D04-B2BD-40D7-9294-78593C91FFAA}" destId="{70CDAE5C-183A-F140-8B61-DFC938816B5A}" srcOrd="1" destOrd="0" parTransId="{E3DCF0E9-F7F6-2247-9BE7-1D8AD39B2126}" sibTransId="{1EEB4414-A946-5F49-8299-9E4D06E8350A}"/>
    <dgm:cxn modelId="{92465267-94F3-4DE3-B746-946A4C805386}" type="presOf" srcId="{68EF936D-2D55-416A-BA3F-239D323B8E22}" destId="{1426C56F-58B7-4352-BB12-DA6E448BAC99}" srcOrd="0" destOrd="0" presId="urn:microsoft.com/office/officeart/2005/8/layout/vList5"/>
    <dgm:cxn modelId="{C025696F-382E-F343-9AA0-BB405528B261}" type="presOf" srcId="{70CDAE5C-183A-F140-8B61-DFC938816B5A}" destId="{1426C56F-58B7-4352-BB12-DA6E448BAC99}" srcOrd="0" destOrd="1" presId="urn:microsoft.com/office/officeart/2005/8/layout/vList5"/>
    <dgm:cxn modelId="{3097FA76-B559-4A46-87E9-8DBDCC7B4DDE}" type="presOf" srcId="{6E0A6B41-46B9-3A41-A754-D0B308A3BBA0}" destId="{1426C56F-58B7-4352-BB12-DA6E448BAC99}" srcOrd="0" destOrd="5" presId="urn:microsoft.com/office/officeart/2005/8/layout/vList5"/>
    <dgm:cxn modelId="{AC354C78-0164-904C-A803-C99A7BB60F99}" srcId="{D8AC0D04-B2BD-40D7-9294-78593C91FFAA}" destId="{3A7922B4-2FA3-2348-9AD1-81648327B092}" srcOrd="3" destOrd="0" parTransId="{5D611873-2115-6648-8ADA-317C4ED2EAB8}" sibTransId="{CC7E0002-A6F9-F04D-9034-91855A0434D2}"/>
    <dgm:cxn modelId="{AF5C8497-3ACB-034F-9E38-361362006015}" srcId="{D8AC0D04-B2BD-40D7-9294-78593C91FFAA}" destId="{E60913F8-BBBF-BC41-A2ED-69259180BA03}" srcOrd="4" destOrd="0" parTransId="{02B0AA89-6515-4042-8B15-733DEAC6E5B3}" sibTransId="{5DF45E86-B570-2348-AEB6-23B42D4427FC}"/>
    <dgm:cxn modelId="{EE1D7CA9-1D90-2F44-96B3-5A651504F754}" type="presOf" srcId="{E60913F8-BBBF-BC41-A2ED-69259180BA03}" destId="{1426C56F-58B7-4352-BB12-DA6E448BAC99}" srcOrd="0" destOrd="4" presId="urn:microsoft.com/office/officeart/2005/8/layout/vList5"/>
    <dgm:cxn modelId="{51591BAB-6CB2-3340-8ADA-60B35B7A2905}" srcId="{D8AC0D04-B2BD-40D7-9294-78593C91FFAA}" destId="{E81905D6-35BE-494B-BAEB-7E8F98E4A72C}" srcOrd="2" destOrd="0" parTransId="{8F9ACFC2-D474-1145-A405-7BC0E833E01E}" sibTransId="{03357EBC-DAFC-D74C-81F9-359FD6BFD883}"/>
    <dgm:cxn modelId="{0DA543AD-2223-4B73-B201-203D4D24D80A}" type="presOf" srcId="{C21733F7-175A-4047-A8E2-6CCE591D158B}" destId="{CD1DF18F-204B-4B4C-9CB3-4D12B4046E51}" srcOrd="0" destOrd="0" presId="urn:microsoft.com/office/officeart/2005/8/layout/vList5"/>
    <dgm:cxn modelId="{ED6A95BD-AE3F-1E4F-A703-4F4F2A841682}" type="presOf" srcId="{3A7922B4-2FA3-2348-9AD1-81648327B092}" destId="{1426C56F-58B7-4352-BB12-DA6E448BAC99}" srcOrd="0" destOrd="3" presId="urn:microsoft.com/office/officeart/2005/8/layout/vList5"/>
    <dgm:cxn modelId="{E6585FCE-5C80-0A40-A92F-2A3EF6BCC921}" srcId="{D8AC0D04-B2BD-40D7-9294-78593C91FFAA}" destId="{6E0A6B41-46B9-3A41-A754-D0B308A3BBA0}" srcOrd="5" destOrd="0" parTransId="{1A837BB1-3738-4540-B2EA-DF4FAD298AA6}" sibTransId="{F003A5B8-F7C2-9B44-857C-F6205D886C56}"/>
    <dgm:cxn modelId="{1E8F78C8-723A-4BB9-9927-1A03D07CE7A7}" type="presParOf" srcId="{CD1DF18F-204B-4B4C-9CB3-4D12B4046E51}" destId="{F4CC66B6-6EE7-4767-9310-FA57EB2A911C}" srcOrd="0" destOrd="0" presId="urn:microsoft.com/office/officeart/2005/8/layout/vList5"/>
    <dgm:cxn modelId="{56C690C3-BAA4-441C-BDEC-F15C2AF82C71}" type="presParOf" srcId="{F4CC66B6-6EE7-4767-9310-FA57EB2A911C}" destId="{E569D79A-911B-4B97-BBFA-6E0CC41DA966}" srcOrd="0" destOrd="0" presId="urn:microsoft.com/office/officeart/2005/8/layout/vList5"/>
    <dgm:cxn modelId="{D432F8B2-1628-45FB-8DD7-2D509279062E}" type="presParOf" srcId="{F4CC66B6-6EE7-4767-9310-FA57EB2A911C}" destId="{1426C56F-58B7-4352-BB12-DA6E448BAC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1733F7-175A-4047-A8E2-6CCE591D15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D8AC0D04-B2BD-40D7-9294-78593C91FFAA}">
      <dgm:prSet phldrT="[Testo]" custT="1"/>
      <dgm:spPr/>
      <dgm:t>
        <a:bodyPr/>
        <a:lstStyle/>
        <a:p>
          <a:r>
            <a:rPr lang="it-IT" sz="1800" b="1" dirty="0"/>
            <a:t>Amministrazioni Penitenziaria e della Giustizia minorile</a:t>
          </a:r>
        </a:p>
      </dgm:t>
    </dgm:pt>
    <dgm:pt modelId="{D62660B1-12BC-414B-9935-9441071C16BA}" type="parTrans" cxnId="{7B27EF17-D6BA-47E6-9C70-0BF09ABE0189}">
      <dgm:prSet/>
      <dgm:spPr/>
      <dgm:t>
        <a:bodyPr/>
        <a:lstStyle/>
        <a:p>
          <a:endParaRPr lang="it-IT" sz="1400"/>
        </a:p>
      </dgm:t>
    </dgm:pt>
    <dgm:pt modelId="{1C27F619-AD4E-4A85-935D-D08633C1C01A}" type="sibTrans" cxnId="{7B27EF17-D6BA-47E6-9C70-0BF09ABE0189}">
      <dgm:prSet/>
      <dgm:spPr/>
      <dgm:t>
        <a:bodyPr/>
        <a:lstStyle/>
        <a:p>
          <a:endParaRPr lang="it-IT" sz="1400"/>
        </a:p>
      </dgm:t>
    </dgm:pt>
    <dgm:pt modelId="{68EF936D-2D55-416A-BA3F-239D323B8E22}">
      <dgm:prSet phldrT="[Testo]" custT="1"/>
      <dgm:spPr/>
      <dgm:t>
        <a:bodyPr/>
        <a:lstStyle/>
        <a:p>
          <a:r>
            <a:rPr lang="it-IT" sz="1400" dirty="0"/>
            <a:t>la predisposizione di un piano di </a:t>
          </a:r>
          <a:r>
            <a:rPr lang="it-IT" sz="1400" b="1" dirty="0"/>
            <a:t>risanamento degli istituti </a:t>
          </a:r>
          <a:r>
            <a:rPr lang="it-IT" sz="1400" dirty="0"/>
            <a:t>e di adeguamento alla normativa vigente delle stanze detentive, dei servizi igienici e comuni, nonché dei percorsi dei familiari in visita;</a:t>
          </a:r>
        </a:p>
      </dgm:t>
    </dgm:pt>
    <dgm:pt modelId="{24193C9F-994B-46F0-B3B7-B88B2F3D0E22}" type="parTrans" cxnId="{9B1D9404-D08F-491A-9CB9-7DF54A17D8C0}">
      <dgm:prSet/>
      <dgm:spPr/>
      <dgm:t>
        <a:bodyPr/>
        <a:lstStyle/>
        <a:p>
          <a:endParaRPr lang="it-IT"/>
        </a:p>
      </dgm:t>
    </dgm:pt>
    <dgm:pt modelId="{CBE1CE57-9A1D-4A79-9AA3-085E1122FA3E}" type="sibTrans" cxnId="{9B1D9404-D08F-491A-9CB9-7DF54A17D8C0}">
      <dgm:prSet/>
      <dgm:spPr/>
      <dgm:t>
        <a:bodyPr/>
        <a:lstStyle/>
        <a:p>
          <a:endParaRPr lang="it-IT"/>
        </a:p>
      </dgm:t>
    </dgm:pt>
    <dgm:pt modelId="{9FE4A8A2-59F8-46F8-A48C-C6679E4AF224}">
      <dgm:prSet phldrT="[Testo]" custT="1"/>
      <dgm:spPr/>
      <dgm:t>
        <a:bodyPr/>
        <a:lstStyle/>
        <a:p>
          <a:endParaRPr lang="it-IT" sz="1400" dirty="0"/>
        </a:p>
      </dgm:t>
    </dgm:pt>
    <dgm:pt modelId="{E4EA5B24-8CCD-4E75-B30E-A8E7DFFCA3B5}" type="parTrans" cxnId="{00F8DEC5-D64A-485F-BD5A-B9E2F9A3F7E8}">
      <dgm:prSet/>
      <dgm:spPr/>
      <dgm:t>
        <a:bodyPr/>
        <a:lstStyle/>
        <a:p>
          <a:endParaRPr lang="it-IT"/>
        </a:p>
      </dgm:t>
    </dgm:pt>
    <dgm:pt modelId="{46A63289-26FD-49AB-8423-0A4E5D62AF78}" type="sibTrans" cxnId="{00F8DEC5-D64A-485F-BD5A-B9E2F9A3F7E8}">
      <dgm:prSet/>
      <dgm:spPr/>
      <dgm:t>
        <a:bodyPr/>
        <a:lstStyle/>
        <a:p>
          <a:endParaRPr lang="it-IT"/>
        </a:p>
      </dgm:t>
    </dgm:pt>
    <dgm:pt modelId="{2C0D722A-74C6-1749-B9A8-A0EA5C2EFCEE}">
      <dgm:prSet custT="1"/>
      <dgm:spPr/>
      <dgm:t>
        <a:bodyPr/>
        <a:lstStyle/>
        <a:p>
          <a:r>
            <a:rPr lang="it-IT" sz="1400" dirty="0"/>
            <a:t>la garanzia della </a:t>
          </a:r>
          <a:r>
            <a:rPr lang="it-IT" sz="1400" b="1" dirty="0"/>
            <a:t>territorializzazione della privazione della libertà</a:t>
          </a:r>
          <a:r>
            <a:rPr lang="it-IT" sz="1400" dirty="0"/>
            <a:t>, la stabilità o comunque la continuità dei percorsi trattamentali offerti alla popolazione detenuta;</a:t>
          </a:r>
        </a:p>
      </dgm:t>
    </dgm:pt>
    <dgm:pt modelId="{DBE1F74F-1CD3-4E4A-9CFE-020FA17C2DB9}" type="parTrans" cxnId="{0E77B8EC-0774-084A-8A0E-D8EB3FAA4442}">
      <dgm:prSet/>
      <dgm:spPr/>
      <dgm:t>
        <a:bodyPr/>
        <a:lstStyle/>
        <a:p>
          <a:endParaRPr lang="it-IT"/>
        </a:p>
      </dgm:t>
    </dgm:pt>
    <dgm:pt modelId="{6879FA0E-9AA9-774F-8A8A-208A56943055}" type="sibTrans" cxnId="{0E77B8EC-0774-084A-8A0E-D8EB3FAA4442}">
      <dgm:prSet/>
      <dgm:spPr/>
      <dgm:t>
        <a:bodyPr/>
        <a:lstStyle/>
        <a:p>
          <a:endParaRPr lang="it-IT"/>
        </a:p>
      </dgm:t>
    </dgm:pt>
    <dgm:pt modelId="{67DA207E-B57C-D749-906C-9694F35C71F8}">
      <dgm:prSet custT="1"/>
      <dgm:spPr/>
      <dgm:t>
        <a:bodyPr/>
        <a:lstStyle/>
        <a:p>
          <a:r>
            <a:rPr lang="it-IT" sz="1400" dirty="0"/>
            <a:t>il consolidamento delle </a:t>
          </a:r>
          <a:r>
            <a:rPr lang="it-IT" sz="1400" b="1" dirty="0"/>
            <a:t>pratiche di comunicazione </a:t>
          </a:r>
          <a:r>
            <a:rPr lang="it-IT" sz="1400" dirty="0"/>
            <a:t>digitale a disposizione delle persone detenute e la facilitazione di ogni tipo di comunicazione telefonica con i congiunti consentito entro i pur obsoleti limiti normativi;</a:t>
          </a:r>
        </a:p>
      </dgm:t>
    </dgm:pt>
    <dgm:pt modelId="{FAD10CEC-9CA5-DF4B-886F-F2F836F78643}" type="parTrans" cxnId="{792BC28A-A7E9-DB42-B3FA-CEE5070290D2}">
      <dgm:prSet/>
      <dgm:spPr/>
      <dgm:t>
        <a:bodyPr/>
        <a:lstStyle/>
        <a:p>
          <a:endParaRPr lang="it-IT"/>
        </a:p>
      </dgm:t>
    </dgm:pt>
    <dgm:pt modelId="{C2E376A7-BF93-0E49-AB67-BB7FA7018CAC}" type="sibTrans" cxnId="{792BC28A-A7E9-DB42-B3FA-CEE5070290D2}">
      <dgm:prSet/>
      <dgm:spPr/>
      <dgm:t>
        <a:bodyPr/>
        <a:lstStyle/>
        <a:p>
          <a:endParaRPr lang="it-IT"/>
        </a:p>
      </dgm:t>
    </dgm:pt>
    <dgm:pt modelId="{5D45E496-09A2-2344-AE50-40D8D867D70B}">
      <dgm:prSet custT="1"/>
      <dgm:spPr/>
      <dgm:t>
        <a:bodyPr/>
        <a:lstStyle/>
        <a:p>
          <a:r>
            <a:rPr lang="it-IT" sz="1400" dirty="0"/>
            <a:t>la individuazione di uno o più locali, all’interno di ciascun istituto penitenziario, destinati all’effettuazione dei “</a:t>
          </a:r>
          <a:r>
            <a:rPr lang="it-IT" sz="1400" b="1" dirty="0"/>
            <a:t>colloqui riservati</a:t>
          </a:r>
          <a:r>
            <a:rPr lang="it-IT" sz="1400" dirty="0"/>
            <a:t>” con il/la partner, così come stabilito dalla sentenza 10/2024 della Corte costituzionale;</a:t>
          </a:r>
        </a:p>
      </dgm:t>
    </dgm:pt>
    <dgm:pt modelId="{D380D34A-280F-4F4B-A00F-74DEA6D7656B}" type="parTrans" cxnId="{F8FEA637-F328-C446-91F4-66F2F7286F56}">
      <dgm:prSet/>
      <dgm:spPr/>
      <dgm:t>
        <a:bodyPr/>
        <a:lstStyle/>
        <a:p>
          <a:endParaRPr lang="it-IT"/>
        </a:p>
      </dgm:t>
    </dgm:pt>
    <dgm:pt modelId="{F2CB5C86-1E7A-144E-ABE7-88B168AEF57A}" type="sibTrans" cxnId="{F8FEA637-F328-C446-91F4-66F2F7286F56}">
      <dgm:prSet/>
      <dgm:spPr/>
      <dgm:t>
        <a:bodyPr/>
        <a:lstStyle/>
        <a:p>
          <a:endParaRPr lang="it-IT"/>
        </a:p>
      </dgm:t>
    </dgm:pt>
    <dgm:pt modelId="{8EB3B4E6-A855-7843-A95A-E59829B5AEE4}">
      <dgm:prSet custT="1"/>
      <dgm:spPr/>
      <dgm:t>
        <a:bodyPr/>
        <a:lstStyle/>
        <a:p>
          <a:r>
            <a:rPr lang="it-IT" sz="1400" dirty="0"/>
            <a:t>l’incentivo alle </a:t>
          </a:r>
          <a:r>
            <a:rPr lang="it-IT" sz="1400" b="1" dirty="0"/>
            <a:t>relazioni con la comunità esterna</a:t>
          </a:r>
          <a:r>
            <a:rPr lang="it-IT" sz="1400" dirty="0"/>
            <a:t>, adottando modelli organizzativi del personale e della vita quotidiana in carcere che aiutino le associazioni di volontariato, gli enti di promozione sociale e le imprese a investire il proprio tempo e le proprie risorse nell’offerta trattamentale e nel perseguimento della finalità costituzionale delle pene;</a:t>
          </a:r>
        </a:p>
      </dgm:t>
    </dgm:pt>
    <dgm:pt modelId="{E84D4263-39DA-944C-BD30-3F53339E7A9F}" type="parTrans" cxnId="{23F7F1D2-8254-7A44-88FD-B2D2F24AC003}">
      <dgm:prSet/>
      <dgm:spPr/>
      <dgm:t>
        <a:bodyPr/>
        <a:lstStyle/>
        <a:p>
          <a:endParaRPr lang="it-IT"/>
        </a:p>
      </dgm:t>
    </dgm:pt>
    <dgm:pt modelId="{4778FD7D-93EB-A647-881F-BE924083C555}" type="sibTrans" cxnId="{23F7F1D2-8254-7A44-88FD-B2D2F24AC003}">
      <dgm:prSet/>
      <dgm:spPr/>
      <dgm:t>
        <a:bodyPr/>
        <a:lstStyle/>
        <a:p>
          <a:endParaRPr lang="it-IT"/>
        </a:p>
      </dgm:t>
    </dgm:pt>
    <dgm:pt modelId="{36B4BDAF-44B8-A34A-9647-7A722FE4D983}">
      <dgm:prSet custT="1"/>
      <dgm:spPr/>
      <dgm:t>
        <a:bodyPr/>
        <a:lstStyle/>
        <a:p>
          <a:r>
            <a:rPr lang="it-IT" sz="1400" dirty="0"/>
            <a:t>l’autorizzazione alla partecipazione ad </a:t>
          </a:r>
          <a:r>
            <a:rPr lang="it-IT" sz="1400" b="1" dirty="0"/>
            <a:t>attività in comune</a:t>
          </a:r>
          <a:r>
            <a:rPr lang="it-IT" sz="1400" dirty="0"/>
            <a:t> tra persone di generi e circuiti diversi, al fine di non impedire alle componenti minoritarie di godere di un’offerta culturale, di istruzione o lavorativa significativa;</a:t>
          </a:r>
        </a:p>
      </dgm:t>
    </dgm:pt>
    <dgm:pt modelId="{C1E61A84-D042-2C41-9D04-96FB59C28D5F}" type="parTrans" cxnId="{0D5A84A4-50AE-124C-B8B1-D1B8360A9367}">
      <dgm:prSet/>
      <dgm:spPr/>
      <dgm:t>
        <a:bodyPr/>
        <a:lstStyle/>
        <a:p>
          <a:endParaRPr lang="it-IT"/>
        </a:p>
      </dgm:t>
    </dgm:pt>
    <dgm:pt modelId="{C34C3FB7-797A-8B40-8790-BDA810331433}" type="sibTrans" cxnId="{0D5A84A4-50AE-124C-B8B1-D1B8360A9367}">
      <dgm:prSet/>
      <dgm:spPr/>
      <dgm:t>
        <a:bodyPr/>
        <a:lstStyle/>
        <a:p>
          <a:endParaRPr lang="it-IT"/>
        </a:p>
      </dgm:t>
    </dgm:pt>
    <dgm:pt modelId="{19CE6FFD-4E9C-A04D-8441-38DA7E3D7BCB}">
      <dgm:prSet custT="1"/>
      <dgm:spPr/>
      <dgm:t>
        <a:bodyPr/>
        <a:lstStyle/>
        <a:p>
          <a:r>
            <a:rPr lang="it-IT" sz="1400" dirty="0"/>
            <a:t>la </a:t>
          </a:r>
          <a:r>
            <a:rPr lang="it-IT" sz="1400" b="1" dirty="0"/>
            <a:t>diffusione di buone pratiche</a:t>
          </a:r>
          <a:r>
            <a:rPr lang="it-IT" sz="1400" dirty="0"/>
            <a:t>, quali la tracciabilità delle proprie istanze da parte dei detenuti, la commercializzazione all’esterno dei prodotti realizzati in carcere, la facilitazione all’esercizio del diritto di voto in occasione delle consultazioni elettorali, il coinvolgimento dei detenuti in corsi di peer supporter nella prevenzione del disagio e del rischio suicidario.</a:t>
          </a:r>
        </a:p>
      </dgm:t>
    </dgm:pt>
    <dgm:pt modelId="{A748A874-58F2-CA44-A6ED-B80AE51BA197}" type="parTrans" cxnId="{8D67550B-C45D-B149-87EB-129044F183B8}">
      <dgm:prSet/>
      <dgm:spPr/>
      <dgm:t>
        <a:bodyPr/>
        <a:lstStyle/>
        <a:p>
          <a:endParaRPr lang="it-IT"/>
        </a:p>
      </dgm:t>
    </dgm:pt>
    <dgm:pt modelId="{FFBC5F54-F776-B140-9459-174679F0EB80}" type="sibTrans" cxnId="{8D67550B-C45D-B149-87EB-129044F183B8}">
      <dgm:prSet/>
      <dgm:spPr/>
      <dgm:t>
        <a:bodyPr/>
        <a:lstStyle/>
        <a:p>
          <a:endParaRPr lang="it-IT"/>
        </a:p>
      </dgm:t>
    </dgm:pt>
    <dgm:pt modelId="{CD1DF18F-204B-4B4C-9CB3-4D12B4046E51}" type="pres">
      <dgm:prSet presAssocID="{C21733F7-175A-4047-A8E2-6CCE591D158B}" presName="Name0" presStyleCnt="0">
        <dgm:presLayoutVars>
          <dgm:dir/>
          <dgm:animLvl val="lvl"/>
          <dgm:resizeHandles val="exact"/>
        </dgm:presLayoutVars>
      </dgm:prSet>
      <dgm:spPr/>
    </dgm:pt>
    <dgm:pt modelId="{F4CC66B6-6EE7-4767-9310-FA57EB2A911C}" type="pres">
      <dgm:prSet presAssocID="{D8AC0D04-B2BD-40D7-9294-78593C91FFAA}" presName="linNode" presStyleCnt="0"/>
      <dgm:spPr/>
    </dgm:pt>
    <dgm:pt modelId="{E569D79A-911B-4B97-BBFA-6E0CC41DA966}" type="pres">
      <dgm:prSet presAssocID="{D8AC0D04-B2BD-40D7-9294-78593C91FFAA}" presName="parentText" presStyleLbl="node1" presStyleIdx="0" presStyleCnt="1" custScaleX="77941" custLinFactNeighborX="-1344" custLinFactNeighborY="1343">
        <dgm:presLayoutVars>
          <dgm:chMax val="1"/>
          <dgm:bulletEnabled val="1"/>
        </dgm:presLayoutVars>
      </dgm:prSet>
      <dgm:spPr/>
    </dgm:pt>
    <dgm:pt modelId="{1426C56F-58B7-4352-BB12-DA6E448BAC99}" type="pres">
      <dgm:prSet presAssocID="{D8AC0D04-B2BD-40D7-9294-78593C91FFAA}" presName="descendantText" presStyleLbl="alignAccFollowNode1" presStyleIdx="0" presStyleCnt="1" custScaleX="127602" custScaleY="125122" custLinFactNeighborX="-3290" custLinFactNeighborY="3479">
        <dgm:presLayoutVars>
          <dgm:bulletEnabled val="1"/>
        </dgm:presLayoutVars>
      </dgm:prSet>
      <dgm:spPr/>
    </dgm:pt>
  </dgm:ptLst>
  <dgm:cxnLst>
    <dgm:cxn modelId="{9B1D9404-D08F-491A-9CB9-7DF54A17D8C0}" srcId="{D8AC0D04-B2BD-40D7-9294-78593C91FFAA}" destId="{68EF936D-2D55-416A-BA3F-239D323B8E22}" srcOrd="0" destOrd="0" parTransId="{24193C9F-994B-46F0-B3B7-B88B2F3D0E22}" sibTransId="{CBE1CE57-9A1D-4A79-9AA3-085E1122FA3E}"/>
    <dgm:cxn modelId="{8D67550B-C45D-B149-87EB-129044F183B8}" srcId="{D8AC0D04-B2BD-40D7-9294-78593C91FFAA}" destId="{19CE6FFD-4E9C-A04D-8441-38DA7E3D7BCB}" srcOrd="6" destOrd="0" parTransId="{A748A874-58F2-CA44-A6ED-B80AE51BA197}" sibTransId="{FFBC5F54-F776-B140-9459-174679F0EB80}"/>
    <dgm:cxn modelId="{7B27EF17-D6BA-47E6-9C70-0BF09ABE0189}" srcId="{C21733F7-175A-4047-A8E2-6CCE591D158B}" destId="{D8AC0D04-B2BD-40D7-9294-78593C91FFAA}" srcOrd="0" destOrd="0" parTransId="{D62660B1-12BC-414B-9935-9441071C16BA}" sibTransId="{1C27F619-AD4E-4A85-935D-D08633C1C01A}"/>
    <dgm:cxn modelId="{746CAC20-4432-8445-B251-7B14C6FE5BC9}" type="presOf" srcId="{36B4BDAF-44B8-A34A-9647-7A722FE4D983}" destId="{1426C56F-58B7-4352-BB12-DA6E448BAC99}" srcOrd="0" destOrd="5" presId="urn:microsoft.com/office/officeart/2005/8/layout/vList5"/>
    <dgm:cxn modelId="{F8FEA637-F328-C446-91F4-66F2F7286F56}" srcId="{D8AC0D04-B2BD-40D7-9294-78593C91FFAA}" destId="{5D45E496-09A2-2344-AE50-40D8D867D70B}" srcOrd="3" destOrd="0" parTransId="{D380D34A-280F-4F4B-A00F-74DEA6D7656B}" sibTransId="{F2CB5C86-1E7A-144E-ABE7-88B168AEF57A}"/>
    <dgm:cxn modelId="{D1D4F03D-F0C5-3341-A9E7-51093633F205}" type="presOf" srcId="{67DA207E-B57C-D749-906C-9694F35C71F8}" destId="{1426C56F-58B7-4352-BB12-DA6E448BAC99}" srcOrd="0" destOrd="2" presId="urn:microsoft.com/office/officeart/2005/8/layout/vList5"/>
    <dgm:cxn modelId="{F3CB0C47-2B6E-8A48-B721-66AD8F6B5069}" type="presOf" srcId="{8EB3B4E6-A855-7843-A95A-E59829B5AEE4}" destId="{1426C56F-58B7-4352-BB12-DA6E448BAC99}" srcOrd="0" destOrd="4" presId="urn:microsoft.com/office/officeart/2005/8/layout/vList5"/>
    <dgm:cxn modelId="{E65F0E47-84D7-4979-8FD1-810524A0132A}" type="presOf" srcId="{D8AC0D04-B2BD-40D7-9294-78593C91FFAA}" destId="{E569D79A-911B-4B97-BBFA-6E0CC41DA966}" srcOrd="0" destOrd="0" presId="urn:microsoft.com/office/officeart/2005/8/layout/vList5"/>
    <dgm:cxn modelId="{4CEACE53-E2B3-1B4E-90F5-C1B25EE2E16B}" type="presOf" srcId="{19CE6FFD-4E9C-A04D-8441-38DA7E3D7BCB}" destId="{1426C56F-58B7-4352-BB12-DA6E448BAC99}" srcOrd="0" destOrd="6" presId="urn:microsoft.com/office/officeart/2005/8/layout/vList5"/>
    <dgm:cxn modelId="{09E90860-0105-5D40-A452-1E69E6E582FA}" type="presOf" srcId="{2C0D722A-74C6-1749-B9A8-A0EA5C2EFCEE}" destId="{1426C56F-58B7-4352-BB12-DA6E448BAC99}" srcOrd="0" destOrd="1" presId="urn:microsoft.com/office/officeart/2005/8/layout/vList5"/>
    <dgm:cxn modelId="{92465267-94F3-4DE3-B746-946A4C805386}" type="presOf" srcId="{68EF936D-2D55-416A-BA3F-239D323B8E22}" destId="{1426C56F-58B7-4352-BB12-DA6E448BAC99}" srcOrd="0" destOrd="0" presId="urn:microsoft.com/office/officeart/2005/8/layout/vList5"/>
    <dgm:cxn modelId="{C7F14970-72B4-4A5B-9436-9E0682518C90}" type="presOf" srcId="{9FE4A8A2-59F8-46F8-A48C-C6679E4AF224}" destId="{1426C56F-58B7-4352-BB12-DA6E448BAC99}" srcOrd="0" destOrd="7" presId="urn:microsoft.com/office/officeart/2005/8/layout/vList5"/>
    <dgm:cxn modelId="{792BC28A-A7E9-DB42-B3FA-CEE5070290D2}" srcId="{D8AC0D04-B2BD-40D7-9294-78593C91FFAA}" destId="{67DA207E-B57C-D749-906C-9694F35C71F8}" srcOrd="2" destOrd="0" parTransId="{FAD10CEC-9CA5-DF4B-886F-F2F836F78643}" sibTransId="{C2E376A7-BF93-0E49-AB67-BB7FA7018CAC}"/>
    <dgm:cxn modelId="{0D5A84A4-50AE-124C-B8B1-D1B8360A9367}" srcId="{D8AC0D04-B2BD-40D7-9294-78593C91FFAA}" destId="{36B4BDAF-44B8-A34A-9647-7A722FE4D983}" srcOrd="5" destOrd="0" parTransId="{C1E61A84-D042-2C41-9D04-96FB59C28D5F}" sibTransId="{C34C3FB7-797A-8B40-8790-BDA810331433}"/>
    <dgm:cxn modelId="{0DA543AD-2223-4B73-B201-203D4D24D80A}" type="presOf" srcId="{C21733F7-175A-4047-A8E2-6CCE591D158B}" destId="{CD1DF18F-204B-4B4C-9CB3-4D12B4046E51}" srcOrd="0" destOrd="0" presId="urn:microsoft.com/office/officeart/2005/8/layout/vList5"/>
    <dgm:cxn modelId="{00F8DEC5-D64A-485F-BD5A-B9E2F9A3F7E8}" srcId="{D8AC0D04-B2BD-40D7-9294-78593C91FFAA}" destId="{9FE4A8A2-59F8-46F8-A48C-C6679E4AF224}" srcOrd="7" destOrd="0" parTransId="{E4EA5B24-8CCD-4E75-B30E-A8E7DFFCA3B5}" sibTransId="{46A63289-26FD-49AB-8423-0A4E5D62AF78}"/>
    <dgm:cxn modelId="{23F7F1D2-8254-7A44-88FD-B2D2F24AC003}" srcId="{D8AC0D04-B2BD-40D7-9294-78593C91FFAA}" destId="{8EB3B4E6-A855-7843-A95A-E59829B5AEE4}" srcOrd="4" destOrd="0" parTransId="{E84D4263-39DA-944C-BD30-3F53339E7A9F}" sibTransId="{4778FD7D-93EB-A647-881F-BE924083C555}"/>
    <dgm:cxn modelId="{5C4568D6-413D-C245-A0C7-018C52743B35}" type="presOf" srcId="{5D45E496-09A2-2344-AE50-40D8D867D70B}" destId="{1426C56F-58B7-4352-BB12-DA6E448BAC99}" srcOrd="0" destOrd="3" presId="urn:microsoft.com/office/officeart/2005/8/layout/vList5"/>
    <dgm:cxn modelId="{0E77B8EC-0774-084A-8A0E-D8EB3FAA4442}" srcId="{D8AC0D04-B2BD-40D7-9294-78593C91FFAA}" destId="{2C0D722A-74C6-1749-B9A8-A0EA5C2EFCEE}" srcOrd="1" destOrd="0" parTransId="{DBE1F74F-1CD3-4E4A-9CFE-020FA17C2DB9}" sibTransId="{6879FA0E-9AA9-774F-8A8A-208A56943055}"/>
    <dgm:cxn modelId="{1E8F78C8-723A-4BB9-9927-1A03D07CE7A7}" type="presParOf" srcId="{CD1DF18F-204B-4B4C-9CB3-4D12B4046E51}" destId="{F4CC66B6-6EE7-4767-9310-FA57EB2A911C}" srcOrd="0" destOrd="0" presId="urn:microsoft.com/office/officeart/2005/8/layout/vList5"/>
    <dgm:cxn modelId="{56C690C3-BAA4-441C-BDEC-F15C2AF82C71}" type="presParOf" srcId="{F4CC66B6-6EE7-4767-9310-FA57EB2A911C}" destId="{E569D79A-911B-4B97-BBFA-6E0CC41DA966}" srcOrd="0" destOrd="0" presId="urn:microsoft.com/office/officeart/2005/8/layout/vList5"/>
    <dgm:cxn modelId="{D432F8B2-1628-45FB-8DD7-2D509279062E}" type="presParOf" srcId="{F4CC66B6-6EE7-4767-9310-FA57EB2A911C}" destId="{1426C56F-58B7-4352-BB12-DA6E448BAC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1733F7-175A-4047-A8E2-6CCE591D15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D8AC0D04-B2BD-40D7-9294-78593C91FFAA}">
      <dgm:prSet phldrT="[Testo]" custT="1"/>
      <dgm:spPr/>
      <dgm:t>
        <a:bodyPr/>
        <a:lstStyle/>
        <a:p>
          <a:r>
            <a:rPr lang="it-IT" sz="1800" b="1" dirty="0"/>
            <a:t>All’Amministrazione dell’Interno</a:t>
          </a:r>
        </a:p>
      </dgm:t>
    </dgm:pt>
    <dgm:pt modelId="{D62660B1-12BC-414B-9935-9441071C16BA}" type="parTrans" cxnId="{7B27EF17-D6BA-47E6-9C70-0BF09ABE0189}">
      <dgm:prSet/>
      <dgm:spPr/>
      <dgm:t>
        <a:bodyPr/>
        <a:lstStyle/>
        <a:p>
          <a:endParaRPr lang="it-IT" sz="1400"/>
        </a:p>
      </dgm:t>
    </dgm:pt>
    <dgm:pt modelId="{1C27F619-AD4E-4A85-935D-D08633C1C01A}" type="sibTrans" cxnId="{7B27EF17-D6BA-47E6-9C70-0BF09ABE0189}">
      <dgm:prSet/>
      <dgm:spPr/>
      <dgm:t>
        <a:bodyPr/>
        <a:lstStyle/>
        <a:p>
          <a:endParaRPr lang="it-IT" sz="1400"/>
        </a:p>
      </dgm:t>
    </dgm:pt>
    <dgm:pt modelId="{68EF936D-2D55-416A-BA3F-239D323B8E22}">
      <dgm:prSet phldrT="[Testo]" custT="1"/>
      <dgm:spPr/>
      <dgm:t>
        <a:bodyPr/>
        <a:lstStyle/>
        <a:p>
          <a:r>
            <a:rPr lang="it-IT" sz="1800" b="1" dirty="0"/>
            <a:t>acquisire le richieste protezione internazionale e di rinnovo di permesso di soggiorno dalla detenzione</a:t>
          </a:r>
          <a:r>
            <a:rPr lang="it-IT" sz="1800" dirty="0"/>
            <a:t>, al fine di garantire la regolarità del soggiorno (seppur sub </a:t>
          </a:r>
          <a:r>
            <a:rPr lang="it-IT" sz="1800" dirty="0" err="1"/>
            <a:t>iudice</a:t>
          </a:r>
          <a:r>
            <a:rPr lang="it-IT" sz="1800" dirty="0"/>
            <a:t>) della persona privata della libertà a fine detenzione</a:t>
          </a:r>
        </a:p>
      </dgm:t>
    </dgm:pt>
    <dgm:pt modelId="{24193C9F-994B-46F0-B3B7-B88B2F3D0E22}" type="parTrans" cxnId="{9B1D9404-D08F-491A-9CB9-7DF54A17D8C0}">
      <dgm:prSet/>
      <dgm:spPr/>
      <dgm:t>
        <a:bodyPr/>
        <a:lstStyle/>
        <a:p>
          <a:endParaRPr lang="it-IT"/>
        </a:p>
      </dgm:t>
    </dgm:pt>
    <dgm:pt modelId="{CBE1CE57-9A1D-4A79-9AA3-085E1122FA3E}" type="sibTrans" cxnId="{9B1D9404-D08F-491A-9CB9-7DF54A17D8C0}">
      <dgm:prSet/>
      <dgm:spPr/>
      <dgm:t>
        <a:bodyPr/>
        <a:lstStyle/>
        <a:p>
          <a:endParaRPr lang="it-IT"/>
        </a:p>
      </dgm:t>
    </dgm:pt>
    <dgm:pt modelId="{9351B4AD-473A-41A0-B5E1-8DC32440B53A}">
      <dgm:prSet phldrT="[Testo]" custT="1"/>
      <dgm:spPr/>
      <dgm:t>
        <a:bodyPr/>
        <a:lstStyle/>
        <a:p>
          <a:endParaRPr lang="it-IT" sz="1600" dirty="0"/>
        </a:p>
      </dgm:t>
    </dgm:pt>
    <dgm:pt modelId="{453B4918-FDC3-4DF5-8CFC-C3E74F281EE6}" type="parTrans" cxnId="{48B83F31-2FD2-4FA4-B7AE-CDFE180E6F76}">
      <dgm:prSet/>
      <dgm:spPr/>
      <dgm:t>
        <a:bodyPr/>
        <a:lstStyle/>
        <a:p>
          <a:endParaRPr lang="it-IT"/>
        </a:p>
      </dgm:t>
    </dgm:pt>
    <dgm:pt modelId="{47DD2854-5264-4DDA-9BA6-3378DFB698EC}" type="sibTrans" cxnId="{48B83F31-2FD2-4FA4-B7AE-CDFE180E6F76}">
      <dgm:prSet/>
      <dgm:spPr/>
      <dgm:t>
        <a:bodyPr/>
        <a:lstStyle/>
        <a:p>
          <a:endParaRPr lang="it-IT"/>
        </a:p>
      </dgm:t>
    </dgm:pt>
    <dgm:pt modelId="{68584CB2-8953-418D-8C6A-58C37582719B}">
      <dgm:prSet phldrT="[Testo]" custT="1"/>
      <dgm:spPr/>
      <dgm:t>
        <a:bodyPr/>
        <a:lstStyle/>
        <a:p>
          <a:endParaRPr lang="it-IT" sz="1600" dirty="0"/>
        </a:p>
      </dgm:t>
    </dgm:pt>
    <dgm:pt modelId="{0F91CEAC-ED2A-4475-9C87-B32B68CAB247}" type="parTrans" cxnId="{A2D4073D-3308-441E-A8D7-3AFD8E44A5CF}">
      <dgm:prSet/>
      <dgm:spPr/>
      <dgm:t>
        <a:bodyPr/>
        <a:lstStyle/>
        <a:p>
          <a:endParaRPr lang="it-IT"/>
        </a:p>
      </dgm:t>
    </dgm:pt>
    <dgm:pt modelId="{201CEF5D-1923-4DB0-95A8-5725C90F7623}" type="sibTrans" cxnId="{A2D4073D-3308-441E-A8D7-3AFD8E44A5CF}">
      <dgm:prSet/>
      <dgm:spPr/>
      <dgm:t>
        <a:bodyPr/>
        <a:lstStyle/>
        <a:p>
          <a:endParaRPr lang="it-IT"/>
        </a:p>
      </dgm:t>
    </dgm:pt>
    <dgm:pt modelId="{F367E98A-5043-204A-811B-68D648BDCF2A}">
      <dgm:prSet custT="1"/>
      <dgm:spPr/>
      <dgm:t>
        <a:bodyPr/>
        <a:lstStyle/>
        <a:p>
          <a:r>
            <a:rPr lang="it-IT" sz="1800" dirty="0"/>
            <a:t>di </a:t>
          </a:r>
          <a:r>
            <a:rPr lang="it-IT" sz="1800" b="1" dirty="0"/>
            <a:t>adeguare gli spazi di vita e di pernottamento del Centro di permanenza per il rimpatrio di Roma-Ponte Galeria </a:t>
          </a:r>
          <a:r>
            <a:rPr lang="it-IT" sz="1800" dirty="0"/>
            <a:t>a standard accettabili, nonché di</a:t>
          </a:r>
        </a:p>
      </dgm:t>
    </dgm:pt>
    <dgm:pt modelId="{F9F990CB-F148-D743-B8EA-616326285635}" type="parTrans" cxnId="{F151B864-7272-D349-BC12-889A892FC565}">
      <dgm:prSet/>
      <dgm:spPr/>
      <dgm:t>
        <a:bodyPr/>
        <a:lstStyle/>
        <a:p>
          <a:endParaRPr lang="it-IT"/>
        </a:p>
      </dgm:t>
    </dgm:pt>
    <dgm:pt modelId="{08465C6A-82C9-FE46-BC17-9E53C40D58FB}" type="sibTrans" cxnId="{F151B864-7272-D349-BC12-889A892FC565}">
      <dgm:prSet/>
      <dgm:spPr/>
      <dgm:t>
        <a:bodyPr/>
        <a:lstStyle/>
        <a:p>
          <a:endParaRPr lang="it-IT"/>
        </a:p>
      </dgm:t>
    </dgm:pt>
    <dgm:pt modelId="{DDC090A1-4C96-0E41-81DD-4C57DA04B885}">
      <dgm:prSet custT="1"/>
      <dgm:spPr/>
      <dgm:t>
        <a:bodyPr/>
        <a:lstStyle/>
        <a:p>
          <a:r>
            <a:rPr lang="it-IT" sz="1800" b="1" dirty="0"/>
            <a:t>incentivare la presenza della comunità esterna </a:t>
          </a:r>
          <a:r>
            <a:rPr lang="it-IT" sz="1800" dirty="0"/>
            <a:t>per garantire un minimo di offerta culturale e di intrattenimento alle persone che vi sono ospitate;</a:t>
          </a:r>
        </a:p>
      </dgm:t>
    </dgm:pt>
    <dgm:pt modelId="{2FFE5EE3-1BB1-004F-86A0-8097C063B710}" type="parTrans" cxnId="{215BE2DF-3D6B-B94B-A5A8-E9B3953AECC0}">
      <dgm:prSet/>
      <dgm:spPr/>
      <dgm:t>
        <a:bodyPr/>
        <a:lstStyle/>
        <a:p>
          <a:endParaRPr lang="it-IT"/>
        </a:p>
      </dgm:t>
    </dgm:pt>
    <dgm:pt modelId="{C1C57DCF-13A6-974D-ABB1-B2E338029279}" type="sibTrans" cxnId="{215BE2DF-3D6B-B94B-A5A8-E9B3953AECC0}">
      <dgm:prSet/>
      <dgm:spPr/>
      <dgm:t>
        <a:bodyPr/>
        <a:lstStyle/>
        <a:p>
          <a:endParaRPr lang="it-IT"/>
        </a:p>
      </dgm:t>
    </dgm:pt>
    <dgm:pt modelId="{EC78972F-2853-4743-9F90-21FDCCDE650A}">
      <dgm:prSet custT="1"/>
      <dgm:spPr/>
      <dgm:t>
        <a:bodyPr/>
        <a:lstStyle/>
        <a:p>
          <a:r>
            <a:rPr lang="it-IT" sz="1800" dirty="0"/>
            <a:t>disciplinare, d’intesa con l’Asl territorialmente competente, un piano di prevenzione del rischio suicidario;</a:t>
          </a:r>
        </a:p>
      </dgm:t>
    </dgm:pt>
    <dgm:pt modelId="{C98ED3C3-A8FB-9940-B78F-D14FEF8A111B}" type="parTrans" cxnId="{899DB5AF-5908-0D4A-B628-E4F96D683952}">
      <dgm:prSet/>
      <dgm:spPr/>
      <dgm:t>
        <a:bodyPr/>
        <a:lstStyle/>
        <a:p>
          <a:endParaRPr lang="it-IT"/>
        </a:p>
      </dgm:t>
    </dgm:pt>
    <dgm:pt modelId="{E01665D5-08F9-1F41-B9A5-72617E145041}" type="sibTrans" cxnId="{899DB5AF-5908-0D4A-B628-E4F96D683952}">
      <dgm:prSet/>
      <dgm:spPr/>
      <dgm:t>
        <a:bodyPr/>
        <a:lstStyle/>
        <a:p>
          <a:endParaRPr lang="it-IT"/>
        </a:p>
      </dgm:t>
    </dgm:pt>
    <dgm:pt modelId="{00E1E607-B777-BE49-ACFC-D869C726AA76}">
      <dgm:prSet custT="1"/>
      <dgm:spPr/>
      <dgm:t>
        <a:bodyPr/>
        <a:lstStyle/>
        <a:p>
          <a:r>
            <a:rPr lang="it-IT" sz="1800" dirty="0"/>
            <a:t>di consentire alla riattivazione di uno </a:t>
          </a:r>
          <a:r>
            <a:rPr lang="it-IT" sz="1800" b="1" dirty="0"/>
            <a:t>sportello del Garante </a:t>
          </a:r>
          <a:r>
            <a:rPr lang="it-IT" sz="1800" dirty="0"/>
            <a:t>presso il CPR di Ponte Galeria</a:t>
          </a:r>
          <a:r>
            <a:rPr lang="it-IT" sz="1600" dirty="0"/>
            <a:t>.</a:t>
          </a:r>
        </a:p>
      </dgm:t>
    </dgm:pt>
    <dgm:pt modelId="{B6CFD22B-3A10-5F40-9B19-84BD872AC90C}" type="parTrans" cxnId="{D7F2B0A5-19C6-7A46-ACBB-1BD742BDDA62}">
      <dgm:prSet/>
      <dgm:spPr/>
      <dgm:t>
        <a:bodyPr/>
        <a:lstStyle/>
        <a:p>
          <a:endParaRPr lang="it-IT"/>
        </a:p>
      </dgm:t>
    </dgm:pt>
    <dgm:pt modelId="{72DD28BA-4BFB-5B41-85C7-2B90734D1359}" type="sibTrans" cxnId="{D7F2B0A5-19C6-7A46-ACBB-1BD742BDDA62}">
      <dgm:prSet/>
      <dgm:spPr/>
      <dgm:t>
        <a:bodyPr/>
        <a:lstStyle/>
        <a:p>
          <a:endParaRPr lang="it-IT"/>
        </a:p>
      </dgm:t>
    </dgm:pt>
    <dgm:pt modelId="{CD1DF18F-204B-4B4C-9CB3-4D12B4046E51}" type="pres">
      <dgm:prSet presAssocID="{C21733F7-175A-4047-A8E2-6CCE591D158B}" presName="Name0" presStyleCnt="0">
        <dgm:presLayoutVars>
          <dgm:dir/>
          <dgm:animLvl val="lvl"/>
          <dgm:resizeHandles val="exact"/>
        </dgm:presLayoutVars>
      </dgm:prSet>
      <dgm:spPr/>
    </dgm:pt>
    <dgm:pt modelId="{F4CC66B6-6EE7-4767-9310-FA57EB2A911C}" type="pres">
      <dgm:prSet presAssocID="{D8AC0D04-B2BD-40D7-9294-78593C91FFAA}" presName="linNode" presStyleCnt="0"/>
      <dgm:spPr/>
    </dgm:pt>
    <dgm:pt modelId="{E569D79A-911B-4B97-BBFA-6E0CC41DA966}" type="pres">
      <dgm:prSet presAssocID="{D8AC0D04-B2BD-40D7-9294-78593C91FFAA}" presName="parentText" presStyleLbl="node1" presStyleIdx="0" presStyleCnt="1" custScaleX="77941" custLinFactNeighborX="-1344" custLinFactNeighborY="1343">
        <dgm:presLayoutVars>
          <dgm:chMax val="1"/>
          <dgm:bulletEnabled val="1"/>
        </dgm:presLayoutVars>
      </dgm:prSet>
      <dgm:spPr/>
    </dgm:pt>
    <dgm:pt modelId="{1426C56F-58B7-4352-BB12-DA6E448BAC99}" type="pres">
      <dgm:prSet presAssocID="{D8AC0D04-B2BD-40D7-9294-78593C91FFAA}" presName="descendantText" presStyleLbl="alignAccFollowNode1" presStyleIdx="0" presStyleCnt="1" custScaleX="127602" custScaleY="125122" custLinFactNeighborX="-3290" custLinFactNeighborY="3479">
        <dgm:presLayoutVars>
          <dgm:bulletEnabled val="1"/>
        </dgm:presLayoutVars>
      </dgm:prSet>
      <dgm:spPr/>
    </dgm:pt>
  </dgm:ptLst>
  <dgm:cxnLst>
    <dgm:cxn modelId="{9B1D9404-D08F-491A-9CB9-7DF54A17D8C0}" srcId="{D8AC0D04-B2BD-40D7-9294-78593C91FFAA}" destId="{68EF936D-2D55-416A-BA3F-239D323B8E22}" srcOrd="0" destOrd="0" parTransId="{24193C9F-994B-46F0-B3B7-B88B2F3D0E22}" sibTransId="{CBE1CE57-9A1D-4A79-9AA3-085E1122FA3E}"/>
    <dgm:cxn modelId="{7B27EF17-D6BA-47E6-9C70-0BF09ABE0189}" srcId="{C21733F7-175A-4047-A8E2-6CCE591D158B}" destId="{D8AC0D04-B2BD-40D7-9294-78593C91FFAA}" srcOrd="0" destOrd="0" parTransId="{D62660B1-12BC-414B-9935-9441071C16BA}" sibTransId="{1C27F619-AD4E-4A85-935D-D08633C1C01A}"/>
    <dgm:cxn modelId="{5EE27928-6045-D44F-9807-5A014021A8FE}" type="presOf" srcId="{DDC090A1-4C96-0E41-81DD-4C57DA04B885}" destId="{1426C56F-58B7-4352-BB12-DA6E448BAC99}" srcOrd="0" destOrd="2" presId="urn:microsoft.com/office/officeart/2005/8/layout/vList5"/>
    <dgm:cxn modelId="{48B83F31-2FD2-4FA4-B7AE-CDFE180E6F76}" srcId="{D8AC0D04-B2BD-40D7-9294-78593C91FFAA}" destId="{9351B4AD-473A-41A0-B5E1-8DC32440B53A}" srcOrd="6" destOrd="0" parTransId="{453B4918-FDC3-4DF5-8CFC-C3E74F281EE6}" sibTransId="{47DD2854-5264-4DDA-9BA6-3378DFB698EC}"/>
    <dgm:cxn modelId="{A2D4073D-3308-441E-A8D7-3AFD8E44A5CF}" srcId="{D8AC0D04-B2BD-40D7-9294-78593C91FFAA}" destId="{68584CB2-8953-418D-8C6A-58C37582719B}" srcOrd="5" destOrd="0" parTransId="{0F91CEAC-ED2A-4475-9C87-B32B68CAB247}" sibTransId="{201CEF5D-1923-4DB0-95A8-5725C90F7623}"/>
    <dgm:cxn modelId="{E65F0E47-84D7-4979-8FD1-810524A0132A}" type="presOf" srcId="{D8AC0D04-B2BD-40D7-9294-78593C91FFAA}" destId="{E569D79A-911B-4B97-BBFA-6E0CC41DA966}" srcOrd="0" destOrd="0" presId="urn:microsoft.com/office/officeart/2005/8/layout/vList5"/>
    <dgm:cxn modelId="{9073EF4B-5CD5-504A-8EB0-ECD0609473F5}" type="presOf" srcId="{EC78972F-2853-4743-9F90-21FDCCDE650A}" destId="{1426C56F-58B7-4352-BB12-DA6E448BAC99}" srcOrd="0" destOrd="3" presId="urn:microsoft.com/office/officeart/2005/8/layout/vList5"/>
    <dgm:cxn modelId="{F151B864-7272-D349-BC12-889A892FC565}" srcId="{D8AC0D04-B2BD-40D7-9294-78593C91FFAA}" destId="{F367E98A-5043-204A-811B-68D648BDCF2A}" srcOrd="1" destOrd="0" parTransId="{F9F990CB-F148-D743-B8EA-616326285635}" sibTransId="{08465C6A-82C9-FE46-BC17-9E53C40D58FB}"/>
    <dgm:cxn modelId="{92465267-94F3-4DE3-B746-946A4C805386}" type="presOf" srcId="{68EF936D-2D55-416A-BA3F-239D323B8E22}" destId="{1426C56F-58B7-4352-BB12-DA6E448BAC99}" srcOrd="0" destOrd="0" presId="urn:microsoft.com/office/officeart/2005/8/layout/vList5"/>
    <dgm:cxn modelId="{D71CB66C-CEBB-8145-B7C8-68A463A2C494}" type="presOf" srcId="{F367E98A-5043-204A-811B-68D648BDCF2A}" destId="{1426C56F-58B7-4352-BB12-DA6E448BAC99}" srcOrd="0" destOrd="1" presId="urn:microsoft.com/office/officeart/2005/8/layout/vList5"/>
    <dgm:cxn modelId="{B5C2BD96-DD87-7349-9D56-661B30B04203}" type="presOf" srcId="{00E1E607-B777-BE49-ACFC-D869C726AA76}" destId="{1426C56F-58B7-4352-BB12-DA6E448BAC99}" srcOrd="0" destOrd="4" presId="urn:microsoft.com/office/officeart/2005/8/layout/vList5"/>
    <dgm:cxn modelId="{D7F2B0A5-19C6-7A46-ACBB-1BD742BDDA62}" srcId="{D8AC0D04-B2BD-40D7-9294-78593C91FFAA}" destId="{00E1E607-B777-BE49-ACFC-D869C726AA76}" srcOrd="4" destOrd="0" parTransId="{B6CFD22B-3A10-5F40-9B19-84BD872AC90C}" sibTransId="{72DD28BA-4BFB-5B41-85C7-2B90734D1359}"/>
    <dgm:cxn modelId="{0DA543AD-2223-4B73-B201-203D4D24D80A}" type="presOf" srcId="{C21733F7-175A-4047-A8E2-6CCE591D158B}" destId="{CD1DF18F-204B-4B4C-9CB3-4D12B4046E51}" srcOrd="0" destOrd="0" presId="urn:microsoft.com/office/officeart/2005/8/layout/vList5"/>
    <dgm:cxn modelId="{899DB5AF-5908-0D4A-B628-E4F96D683952}" srcId="{D8AC0D04-B2BD-40D7-9294-78593C91FFAA}" destId="{EC78972F-2853-4743-9F90-21FDCCDE650A}" srcOrd="3" destOrd="0" parTransId="{C98ED3C3-A8FB-9940-B78F-D14FEF8A111B}" sibTransId="{E01665D5-08F9-1F41-B9A5-72617E145041}"/>
    <dgm:cxn modelId="{F797F3D2-A129-4203-8192-0147787952B6}" type="presOf" srcId="{68584CB2-8953-418D-8C6A-58C37582719B}" destId="{1426C56F-58B7-4352-BB12-DA6E448BAC99}" srcOrd="0" destOrd="5" presId="urn:microsoft.com/office/officeart/2005/8/layout/vList5"/>
    <dgm:cxn modelId="{215BE2DF-3D6B-B94B-A5A8-E9B3953AECC0}" srcId="{D8AC0D04-B2BD-40D7-9294-78593C91FFAA}" destId="{DDC090A1-4C96-0E41-81DD-4C57DA04B885}" srcOrd="2" destOrd="0" parTransId="{2FFE5EE3-1BB1-004F-86A0-8097C063B710}" sibTransId="{C1C57DCF-13A6-974D-ABB1-B2E338029279}"/>
    <dgm:cxn modelId="{2A10DEF8-38CB-42B7-95AD-2CCC020CEA05}" type="presOf" srcId="{9351B4AD-473A-41A0-B5E1-8DC32440B53A}" destId="{1426C56F-58B7-4352-BB12-DA6E448BAC99}" srcOrd="0" destOrd="6" presId="urn:microsoft.com/office/officeart/2005/8/layout/vList5"/>
    <dgm:cxn modelId="{1E8F78C8-723A-4BB9-9927-1A03D07CE7A7}" type="presParOf" srcId="{CD1DF18F-204B-4B4C-9CB3-4D12B4046E51}" destId="{F4CC66B6-6EE7-4767-9310-FA57EB2A911C}" srcOrd="0" destOrd="0" presId="urn:microsoft.com/office/officeart/2005/8/layout/vList5"/>
    <dgm:cxn modelId="{56C690C3-BAA4-441C-BDEC-F15C2AF82C71}" type="presParOf" srcId="{F4CC66B6-6EE7-4767-9310-FA57EB2A911C}" destId="{E569D79A-911B-4B97-BBFA-6E0CC41DA966}" srcOrd="0" destOrd="0" presId="urn:microsoft.com/office/officeart/2005/8/layout/vList5"/>
    <dgm:cxn modelId="{D432F8B2-1628-45FB-8DD7-2D509279062E}" type="presParOf" srcId="{F4CC66B6-6EE7-4767-9310-FA57EB2A911C}" destId="{1426C56F-58B7-4352-BB12-DA6E448BAC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1733F7-175A-4047-A8E2-6CCE591D15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D8AC0D04-B2BD-40D7-9294-78593C91FFAA}">
      <dgm:prSet phldrT="[Testo]" custT="1"/>
      <dgm:spPr/>
      <dgm:t>
        <a:bodyPr/>
        <a:lstStyle/>
        <a:p>
          <a:r>
            <a:rPr lang="it-IT" sz="1800" b="1" dirty="0"/>
            <a:t>Alle Amministrazioni Comunali</a:t>
          </a:r>
        </a:p>
      </dgm:t>
    </dgm:pt>
    <dgm:pt modelId="{D62660B1-12BC-414B-9935-9441071C16BA}" type="parTrans" cxnId="{7B27EF17-D6BA-47E6-9C70-0BF09ABE0189}">
      <dgm:prSet/>
      <dgm:spPr/>
      <dgm:t>
        <a:bodyPr/>
        <a:lstStyle/>
        <a:p>
          <a:endParaRPr lang="it-IT" sz="1400"/>
        </a:p>
      </dgm:t>
    </dgm:pt>
    <dgm:pt modelId="{1C27F619-AD4E-4A85-935D-D08633C1C01A}" type="sibTrans" cxnId="{7B27EF17-D6BA-47E6-9C70-0BF09ABE0189}">
      <dgm:prSet/>
      <dgm:spPr/>
      <dgm:t>
        <a:bodyPr/>
        <a:lstStyle/>
        <a:p>
          <a:endParaRPr lang="it-IT" sz="1400"/>
        </a:p>
      </dgm:t>
    </dgm:pt>
    <dgm:pt modelId="{68EF936D-2D55-416A-BA3F-239D323B8E22}">
      <dgm:prSet phldrT="[Testo]" custT="1"/>
      <dgm:spPr/>
      <dgm:t>
        <a:bodyPr/>
        <a:lstStyle/>
        <a:p>
          <a:r>
            <a:rPr lang="it-IT" sz="1600" dirty="0"/>
            <a:t> </a:t>
          </a:r>
          <a:r>
            <a:rPr lang="it-IT" sz="2000" dirty="0"/>
            <a:t>garantire l’accesso delle persone private della libertà ai </a:t>
          </a:r>
          <a:r>
            <a:rPr lang="it-IT" sz="2000" b="1" dirty="0"/>
            <a:t>servizi anagrafici </a:t>
          </a:r>
          <a:r>
            <a:rPr lang="it-IT" sz="2000" dirty="0"/>
            <a:t>e certificatorii, anche attraverso una presenza periodica di funzionari comunali presso gli istituti;</a:t>
          </a:r>
        </a:p>
      </dgm:t>
    </dgm:pt>
    <dgm:pt modelId="{24193C9F-994B-46F0-B3B7-B88B2F3D0E22}" type="parTrans" cxnId="{9B1D9404-D08F-491A-9CB9-7DF54A17D8C0}">
      <dgm:prSet/>
      <dgm:spPr/>
      <dgm:t>
        <a:bodyPr/>
        <a:lstStyle/>
        <a:p>
          <a:endParaRPr lang="it-IT"/>
        </a:p>
      </dgm:t>
    </dgm:pt>
    <dgm:pt modelId="{CBE1CE57-9A1D-4A79-9AA3-085E1122FA3E}" type="sibTrans" cxnId="{9B1D9404-D08F-491A-9CB9-7DF54A17D8C0}">
      <dgm:prSet/>
      <dgm:spPr/>
      <dgm:t>
        <a:bodyPr/>
        <a:lstStyle/>
        <a:p>
          <a:endParaRPr lang="it-IT"/>
        </a:p>
      </dgm:t>
    </dgm:pt>
    <dgm:pt modelId="{9351B4AD-473A-41A0-B5E1-8DC32440B53A}">
      <dgm:prSet phldrT="[Testo]" custT="1"/>
      <dgm:spPr/>
      <dgm:t>
        <a:bodyPr/>
        <a:lstStyle/>
        <a:p>
          <a:endParaRPr lang="it-IT" sz="1600" dirty="0"/>
        </a:p>
      </dgm:t>
    </dgm:pt>
    <dgm:pt modelId="{453B4918-FDC3-4DF5-8CFC-C3E74F281EE6}" type="parTrans" cxnId="{48B83F31-2FD2-4FA4-B7AE-CDFE180E6F76}">
      <dgm:prSet/>
      <dgm:spPr/>
      <dgm:t>
        <a:bodyPr/>
        <a:lstStyle/>
        <a:p>
          <a:endParaRPr lang="it-IT"/>
        </a:p>
      </dgm:t>
    </dgm:pt>
    <dgm:pt modelId="{47DD2854-5264-4DDA-9BA6-3378DFB698EC}" type="sibTrans" cxnId="{48B83F31-2FD2-4FA4-B7AE-CDFE180E6F76}">
      <dgm:prSet/>
      <dgm:spPr/>
      <dgm:t>
        <a:bodyPr/>
        <a:lstStyle/>
        <a:p>
          <a:endParaRPr lang="it-IT"/>
        </a:p>
      </dgm:t>
    </dgm:pt>
    <dgm:pt modelId="{DF7FBFBE-44F9-423A-84A2-4EE49903E700}">
      <dgm:prSet phldrT="[Testo]" custT="1"/>
      <dgm:spPr/>
      <dgm:t>
        <a:bodyPr/>
        <a:lstStyle/>
        <a:p>
          <a:endParaRPr lang="it-IT" sz="1600" dirty="0"/>
        </a:p>
      </dgm:t>
    </dgm:pt>
    <dgm:pt modelId="{F0106AB2-C679-47E8-8A03-3A7528FAB9FD}" type="parTrans" cxnId="{24D942BF-CDF7-41DD-A5D9-4310A3ECBABC}">
      <dgm:prSet/>
      <dgm:spPr/>
      <dgm:t>
        <a:bodyPr/>
        <a:lstStyle/>
        <a:p>
          <a:endParaRPr lang="it-IT"/>
        </a:p>
      </dgm:t>
    </dgm:pt>
    <dgm:pt modelId="{D81C07C4-8EA6-454E-8C80-849E5B576AFE}" type="sibTrans" cxnId="{24D942BF-CDF7-41DD-A5D9-4310A3ECBABC}">
      <dgm:prSet/>
      <dgm:spPr/>
      <dgm:t>
        <a:bodyPr/>
        <a:lstStyle/>
        <a:p>
          <a:endParaRPr lang="it-IT"/>
        </a:p>
      </dgm:t>
    </dgm:pt>
    <dgm:pt modelId="{E502BFFD-950E-5C45-A3CB-48A3BA24E4D7}">
      <dgm:prSet custT="1"/>
      <dgm:spPr/>
      <dgm:t>
        <a:bodyPr/>
        <a:lstStyle/>
        <a:p>
          <a:r>
            <a:rPr lang="it-IT" sz="2000" dirty="0"/>
            <a:t>nella programmazione dell’intervento sociale territoriale prevedere misure a </a:t>
          </a:r>
          <a:r>
            <a:rPr lang="it-IT" sz="2000" b="1" dirty="0"/>
            <a:t>sostegno delle persone private della libertà e delle loro famiglie</a:t>
          </a:r>
        </a:p>
      </dgm:t>
    </dgm:pt>
    <dgm:pt modelId="{9831F452-1B0A-D645-9EE5-3D3388C5D84C}" type="parTrans" cxnId="{0518CD43-083E-FF40-87CB-DE0BCAD5854A}">
      <dgm:prSet/>
      <dgm:spPr/>
      <dgm:t>
        <a:bodyPr/>
        <a:lstStyle/>
        <a:p>
          <a:endParaRPr lang="it-IT"/>
        </a:p>
      </dgm:t>
    </dgm:pt>
    <dgm:pt modelId="{67BEC396-9A5C-DE4A-A9C4-EDBAF1492806}" type="sibTrans" cxnId="{0518CD43-083E-FF40-87CB-DE0BCAD5854A}">
      <dgm:prSet/>
      <dgm:spPr/>
      <dgm:t>
        <a:bodyPr/>
        <a:lstStyle/>
        <a:p>
          <a:endParaRPr lang="it-IT"/>
        </a:p>
      </dgm:t>
    </dgm:pt>
    <dgm:pt modelId="{D1719823-1269-134E-A50B-4B8C799954C5}">
      <dgm:prSet custT="1"/>
      <dgm:spPr/>
      <dgm:t>
        <a:bodyPr/>
        <a:lstStyle/>
        <a:p>
          <a:r>
            <a:rPr lang="it-IT" sz="2000" dirty="0"/>
            <a:t>istituire il </a:t>
          </a:r>
          <a:r>
            <a:rPr lang="it-IT" sz="2000" b="1" dirty="0"/>
            <a:t>Garante locale delle persone sottoposte a misure restrittive della libertà personale</a:t>
          </a:r>
          <a:r>
            <a:rPr lang="it-IT" sz="2000" dirty="0"/>
            <a:t>, anche d’intesa con gli enti di area vasta, quando in essi insistano più luoghi di esecuzione di misure restrittive della libertà personale.</a:t>
          </a:r>
        </a:p>
      </dgm:t>
    </dgm:pt>
    <dgm:pt modelId="{3DE400AA-38F4-934D-9DB3-FD237F97BC65}" type="parTrans" cxnId="{1C4724E2-E8BE-8A4C-B391-56E113176175}">
      <dgm:prSet/>
      <dgm:spPr/>
      <dgm:t>
        <a:bodyPr/>
        <a:lstStyle/>
        <a:p>
          <a:endParaRPr lang="it-IT"/>
        </a:p>
      </dgm:t>
    </dgm:pt>
    <dgm:pt modelId="{6F804765-A59A-0142-8F14-F7B13208714F}" type="sibTrans" cxnId="{1C4724E2-E8BE-8A4C-B391-56E113176175}">
      <dgm:prSet/>
      <dgm:spPr/>
      <dgm:t>
        <a:bodyPr/>
        <a:lstStyle/>
        <a:p>
          <a:endParaRPr lang="it-IT"/>
        </a:p>
      </dgm:t>
    </dgm:pt>
    <dgm:pt modelId="{04C8F5E3-46EB-8F4E-8543-E41A50650EE0}">
      <dgm:prSet custT="1"/>
      <dgm:spPr/>
      <dgm:t>
        <a:bodyPr/>
        <a:lstStyle/>
        <a:p>
          <a:endParaRPr lang="it-IT" sz="2000" dirty="0"/>
        </a:p>
      </dgm:t>
    </dgm:pt>
    <dgm:pt modelId="{FD8AEA42-8B4F-214A-BBB7-7466ED20014E}" type="parTrans" cxnId="{5264A713-8EFC-D24E-AF61-D6384B0A8635}">
      <dgm:prSet/>
      <dgm:spPr/>
      <dgm:t>
        <a:bodyPr/>
        <a:lstStyle/>
        <a:p>
          <a:endParaRPr lang="it-IT"/>
        </a:p>
      </dgm:t>
    </dgm:pt>
    <dgm:pt modelId="{360D4367-F8E3-1445-ADE5-9191FFD6BF7E}" type="sibTrans" cxnId="{5264A713-8EFC-D24E-AF61-D6384B0A8635}">
      <dgm:prSet/>
      <dgm:spPr/>
      <dgm:t>
        <a:bodyPr/>
        <a:lstStyle/>
        <a:p>
          <a:endParaRPr lang="it-IT"/>
        </a:p>
      </dgm:t>
    </dgm:pt>
    <dgm:pt modelId="{CD1DF18F-204B-4B4C-9CB3-4D12B4046E51}" type="pres">
      <dgm:prSet presAssocID="{C21733F7-175A-4047-A8E2-6CCE591D158B}" presName="Name0" presStyleCnt="0">
        <dgm:presLayoutVars>
          <dgm:dir/>
          <dgm:animLvl val="lvl"/>
          <dgm:resizeHandles val="exact"/>
        </dgm:presLayoutVars>
      </dgm:prSet>
      <dgm:spPr/>
    </dgm:pt>
    <dgm:pt modelId="{F4CC66B6-6EE7-4767-9310-FA57EB2A911C}" type="pres">
      <dgm:prSet presAssocID="{D8AC0D04-B2BD-40D7-9294-78593C91FFAA}" presName="linNode" presStyleCnt="0"/>
      <dgm:spPr/>
    </dgm:pt>
    <dgm:pt modelId="{E569D79A-911B-4B97-BBFA-6E0CC41DA966}" type="pres">
      <dgm:prSet presAssocID="{D8AC0D04-B2BD-40D7-9294-78593C91FFAA}" presName="parentText" presStyleLbl="node1" presStyleIdx="0" presStyleCnt="1" custScaleX="77941" custLinFactNeighborX="-1344" custLinFactNeighborY="1343">
        <dgm:presLayoutVars>
          <dgm:chMax val="1"/>
          <dgm:bulletEnabled val="1"/>
        </dgm:presLayoutVars>
      </dgm:prSet>
      <dgm:spPr/>
    </dgm:pt>
    <dgm:pt modelId="{1426C56F-58B7-4352-BB12-DA6E448BAC99}" type="pres">
      <dgm:prSet presAssocID="{D8AC0D04-B2BD-40D7-9294-78593C91FFAA}" presName="descendantText" presStyleLbl="alignAccFollowNode1" presStyleIdx="0" presStyleCnt="1" custScaleX="127602" custScaleY="120164" custLinFactNeighborX="-3290" custLinFactNeighborY="3479">
        <dgm:presLayoutVars>
          <dgm:bulletEnabled val="1"/>
        </dgm:presLayoutVars>
      </dgm:prSet>
      <dgm:spPr/>
    </dgm:pt>
  </dgm:ptLst>
  <dgm:cxnLst>
    <dgm:cxn modelId="{9B1D9404-D08F-491A-9CB9-7DF54A17D8C0}" srcId="{D8AC0D04-B2BD-40D7-9294-78593C91FFAA}" destId="{68EF936D-2D55-416A-BA3F-239D323B8E22}" srcOrd="0" destOrd="0" parTransId="{24193C9F-994B-46F0-B3B7-B88B2F3D0E22}" sibTransId="{CBE1CE57-9A1D-4A79-9AA3-085E1122FA3E}"/>
    <dgm:cxn modelId="{5264A713-8EFC-D24E-AF61-D6384B0A8635}" srcId="{D8AC0D04-B2BD-40D7-9294-78593C91FFAA}" destId="{04C8F5E3-46EB-8F4E-8543-E41A50650EE0}" srcOrd="3" destOrd="0" parTransId="{FD8AEA42-8B4F-214A-BBB7-7466ED20014E}" sibTransId="{360D4367-F8E3-1445-ADE5-9191FFD6BF7E}"/>
    <dgm:cxn modelId="{7B27EF17-D6BA-47E6-9C70-0BF09ABE0189}" srcId="{C21733F7-175A-4047-A8E2-6CCE591D158B}" destId="{D8AC0D04-B2BD-40D7-9294-78593C91FFAA}" srcOrd="0" destOrd="0" parTransId="{D62660B1-12BC-414B-9935-9441071C16BA}" sibTransId="{1C27F619-AD4E-4A85-935D-D08633C1C01A}"/>
    <dgm:cxn modelId="{48B83F31-2FD2-4FA4-B7AE-CDFE180E6F76}" srcId="{D8AC0D04-B2BD-40D7-9294-78593C91FFAA}" destId="{9351B4AD-473A-41A0-B5E1-8DC32440B53A}" srcOrd="5" destOrd="0" parTransId="{453B4918-FDC3-4DF5-8CFC-C3E74F281EE6}" sibTransId="{47DD2854-5264-4DDA-9BA6-3378DFB698EC}"/>
    <dgm:cxn modelId="{0518CD43-083E-FF40-87CB-DE0BCAD5854A}" srcId="{D8AC0D04-B2BD-40D7-9294-78593C91FFAA}" destId="{E502BFFD-950E-5C45-A3CB-48A3BA24E4D7}" srcOrd="1" destOrd="0" parTransId="{9831F452-1B0A-D645-9EE5-3D3388C5D84C}" sibTransId="{67BEC396-9A5C-DE4A-A9C4-EDBAF1492806}"/>
    <dgm:cxn modelId="{E65F0E47-84D7-4979-8FD1-810524A0132A}" type="presOf" srcId="{D8AC0D04-B2BD-40D7-9294-78593C91FFAA}" destId="{E569D79A-911B-4B97-BBFA-6E0CC41DA966}" srcOrd="0" destOrd="0" presId="urn:microsoft.com/office/officeart/2005/8/layout/vList5"/>
    <dgm:cxn modelId="{92465267-94F3-4DE3-B746-946A4C805386}" type="presOf" srcId="{68EF936D-2D55-416A-BA3F-239D323B8E22}" destId="{1426C56F-58B7-4352-BB12-DA6E448BAC99}" srcOrd="0" destOrd="0" presId="urn:microsoft.com/office/officeart/2005/8/layout/vList5"/>
    <dgm:cxn modelId="{1784407D-20BF-6341-A5D1-24AE54726619}" type="presOf" srcId="{E502BFFD-950E-5C45-A3CB-48A3BA24E4D7}" destId="{1426C56F-58B7-4352-BB12-DA6E448BAC99}" srcOrd="0" destOrd="1" presId="urn:microsoft.com/office/officeart/2005/8/layout/vList5"/>
    <dgm:cxn modelId="{8EC32088-906B-D544-B5C3-7B173B000C36}" type="presOf" srcId="{D1719823-1269-134E-A50B-4B8C799954C5}" destId="{1426C56F-58B7-4352-BB12-DA6E448BAC99}" srcOrd="0" destOrd="2" presId="urn:microsoft.com/office/officeart/2005/8/layout/vList5"/>
    <dgm:cxn modelId="{66D9EEA4-32A1-4869-8183-93A251E6B229}" type="presOf" srcId="{DF7FBFBE-44F9-423A-84A2-4EE49903E700}" destId="{1426C56F-58B7-4352-BB12-DA6E448BAC99}" srcOrd="0" destOrd="4" presId="urn:microsoft.com/office/officeart/2005/8/layout/vList5"/>
    <dgm:cxn modelId="{0DA543AD-2223-4B73-B201-203D4D24D80A}" type="presOf" srcId="{C21733F7-175A-4047-A8E2-6CCE591D158B}" destId="{CD1DF18F-204B-4B4C-9CB3-4D12B4046E51}" srcOrd="0" destOrd="0" presId="urn:microsoft.com/office/officeart/2005/8/layout/vList5"/>
    <dgm:cxn modelId="{110D76BE-8208-A94E-B67F-0719563F0920}" type="presOf" srcId="{04C8F5E3-46EB-8F4E-8543-E41A50650EE0}" destId="{1426C56F-58B7-4352-BB12-DA6E448BAC99}" srcOrd="0" destOrd="3" presId="urn:microsoft.com/office/officeart/2005/8/layout/vList5"/>
    <dgm:cxn modelId="{24D942BF-CDF7-41DD-A5D9-4310A3ECBABC}" srcId="{D8AC0D04-B2BD-40D7-9294-78593C91FFAA}" destId="{DF7FBFBE-44F9-423A-84A2-4EE49903E700}" srcOrd="4" destOrd="0" parTransId="{F0106AB2-C679-47E8-8A03-3A7528FAB9FD}" sibTransId="{D81C07C4-8EA6-454E-8C80-849E5B576AFE}"/>
    <dgm:cxn modelId="{1C4724E2-E8BE-8A4C-B391-56E113176175}" srcId="{D8AC0D04-B2BD-40D7-9294-78593C91FFAA}" destId="{D1719823-1269-134E-A50B-4B8C799954C5}" srcOrd="2" destOrd="0" parTransId="{3DE400AA-38F4-934D-9DB3-FD237F97BC65}" sibTransId="{6F804765-A59A-0142-8F14-F7B13208714F}"/>
    <dgm:cxn modelId="{2A10DEF8-38CB-42B7-95AD-2CCC020CEA05}" type="presOf" srcId="{9351B4AD-473A-41A0-B5E1-8DC32440B53A}" destId="{1426C56F-58B7-4352-BB12-DA6E448BAC99}" srcOrd="0" destOrd="5" presId="urn:microsoft.com/office/officeart/2005/8/layout/vList5"/>
    <dgm:cxn modelId="{1E8F78C8-723A-4BB9-9927-1A03D07CE7A7}" type="presParOf" srcId="{CD1DF18F-204B-4B4C-9CB3-4D12B4046E51}" destId="{F4CC66B6-6EE7-4767-9310-FA57EB2A911C}" srcOrd="0" destOrd="0" presId="urn:microsoft.com/office/officeart/2005/8/layout/vList5"/>
    <dgm:cxn modelId="{56C690C3-BAA4-441C-BDEC-F15C2AF82C71}" type="presParOf" srcId="{F4CC66B6-6EE7-4767-9310-FA57EB2A911C}" destId="{E569D79A-911B-4B97-BBFA-6E0CC41DA966}" srcOrd="0" destOrd="0" presId="urn:microsoft.com/office/officeart/2005/8/layout/vList5"/>
    <dgm:cxn modelId="{D432F8B2-1628-45FB-8DD7-2D509279062E}" type="presParOf" srcId="{F4CC66B6-6EE7-4767-9310-FA57EB2A911C}" destId="{1426C56F-58B7-4352-BB12-DA6E448BAC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6C56F-58B7-4352-BB12-DA6E448BAC99}">
      <dsp:nvSpPr>
        <dsp:cNvPr id="0" name=""/>
        <dsp:cNvSpPr/>
      </dsp:nvSpPr>
      <dsp:spPr>
        <a:xfrm rot="5400000">
          <a:off x="2846374" y="-970257"/>
          <a:ext cx="5179707" cy="712023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La </a:t>
          </a:r>
          <a:r>
            <a:rPr lang="it-IT" sz="1400" b="1" kern="1200" dirty="0"/>
            <a:t>stabilizzazione e il potenziamento dell’organico dei servizi sanitari </a:t>
          </a:r>
          <a:r>
            <a:rPr lang="it-IT" sz="1400" kern="1200" dirty="0"/>
            <a:t>penitenziari, dei servizi psichiatrici ospedalieri e delle </a:t>
          </a:r>
          <a:r>
            <a:rPr lang="it-IT" sz="1400" kern="1200" dirty="0" err="1"/>
            <a:t>Rems</a:t>
          </a:r>
          <a:r>
            <a:rPr lang="it-IT" sz="1400" kern="1200" dirty="0"/>
            <a:t>, anche attraverso l’equiparazione contrattuale dell’impiego in essi a quello nelle zone disagiate</a:t>
          </a:r>
        </a:p>
        <a:p>
          <a:pPr marL="114300" lvl="1" indent="-114300" algn="l" defTabSz="622300">
            <a:lnSpc>
              <a:spcPct val="90000"/>
            </a:lnSpc>
            <a:spcBef>
              <a:spcPct val="0"/>
            </a:spcBef>
            <a:spcAft>
              <a:spcPct val="15000"/>
            </a:spcAft>
            <a:buChar char="•"/>
          </a:pPr>
          <a:r>
            <a:rPr lang="it-IT" sz="1400" kern="1200" dirty="0"/>
            <a:t>Il </a:t>
          </a:r>
          <a:r>
            <a:rPr lang="it-IT" sz="1400" b="1" kern="1200" dirty="0"/>
            <a:t>potenziamento dell’assistenza specialistica intramuraria</a:t>
          </a:r>
          <a:r>
            <a:rPr lang="it-IT" sz="1400" kern="1200" dirty="0"/>
            <a:t>, anche attraverso la diffusione della telemedicina in tutti gli istituti penitenziari della regione</a:t>
          </a:r>
        </a:p>
        <a:p>
          <a:pPr marL="114300" lvl="1" indent="-114300" algn="l" defTabSz="622300">
            <a:lnSpc>
              <a:spcPct val="90000"/>
            </a:lnSpc>
            <a:spcBef>
              <a:spcPct val="0"/>
            </a:spcBef>
            <a:spcAft>
              <a:spcPct val="15000"/>
            </a:spcAft>
            <a:buChar char="•"/>
          </a:pPr>
          <a:r>
            <a:rPr lang="it-IT" sz="1400" b="1" kern="1200" dirty="0"/>
            <a:t>La ridefinizione e la valorizzazione delle funzioni del SAI (ex-Centro clinico) di Regina Coeli e dei reparti di medicina protetta </a:t>
          </a:r>
          <a:r>
            <a:rPr lang="it-IT" sz="1400" kern="1200" dirty="0"/>
            <a:t>degli ospedali Pertini (Roma) e </a:t>
          </a:r>
          <a:r>
            <a:rPr lang="it-IT" sz="1400" kern="1200" dirty="0" err="1"/>
            <a:t>Belcolle</a:t>
          </a:r>
          <a:r>
            <a:rPr lang="it-IT" sz="1400" kern="1200" dirty="0"/>
            <a:t> (Viterbo) nell’ambito dell’offerta sanitaria regionale riservata al sistema penitenziario;</a:t>
          </a:r>
        </a:p>
        <a:p>
          <a:pPr marL="114300" lvl="1" indent="-114300" algn="l" defTabSz="622300">
            <a:lnSpc>
              <a:spcPct val="90000"/>
            </a:lnSpc>
            <a:spcBef>
              <a:spcPct val="0"/>
            </a:spcBef>
            <a:spcAft>
              <a:spcPct val="15000"/>
            </a:spcAft>
            <a:buChar char="•"/>
          </a:pPr>
          <a:r>
            <a:rPr lang="it-IT" sz="1400" kern="1200" dirty="0"/>
            <a:t>L’attivazione di </a:t>
          </a:r>
          <a:r>
            <a:rPr lang="it-IT" sz="1400" b="1" kern="1200" dirty="0"/>
            <a:t>equipe multidisciplinari di salute mentale in tutti gli istituti penitenziari </a:t>
          </a:r>
          <a:r>
            <a:rPr lang="it-IT" sz="1400" kern="1200" dirty="0"/>
            <a:t>della regione, per la presa in carico – d’intesa con i servizi territoriali – delle persone con disagi o disturbi psichiatrici che non siano ancora valutati come incompatibili con il regime detentivo</a:t>
          </a:r>
        </a:p>
        <a:p>
          <a:pPr marL="114300" lvl="1" indent="-114300" algn="l" defTabSz="622300">
            <a:lnSpc>
              <a:spcPct val="90000"/>
            </a:lnSpc>
            <a:spcBef>
              <a:spcPct val="0"/>
            </a:spcBef>
            <a:spcAft>
              <a:spcPct val="15000"/>
            </a:spcAft>
            <a:buChar char="•"/>
          </a:pPr>
          <a:r>
            <a:rPr lang="it-IT" sz="1400" kern="1200" dirty="0"/>
            <a:t>il </a:t>
          </a:r>
          <a:r>
            <a:rPr lang="it-IT" sz="1400" b="1" kern="1200" dirty="0"/>
            <a:t>rafforzamento dei servizi psichiatrici territoriali e comunitari</a:t>
          </a:r>
          <a:r>
            <a:rPr lang="it-IT" sz="1400" kern="1200" dirty="0"/>
            <a:t>, per prevenire e prendere in carico i malati di mente autori di reato</a:t>
          </a:r>
        </a:p>
        <a:p>
          <a:pPr marL="114300" lvl="1" indent="-114300" algn="l" defTabSz="622300">
            <a:lnSpc>
              <a:spcPct val="90000"/>
            </a:lnSpc>
            <a:spcBef>
              <a:spcPct val="0"/>
            </a:spcBef>
            <a:spcAft>
              <a:spcPct val="15000"/>
            </a:spcAft>
            <a:buChar char="•"/>
          </a:pPr>
          <a:r>
            <a:rPr lang="it-IT" sz="1400" b="1" kern="1200" dirty="0"/>
            <a:t>una riserva di posti per i pazienti provenienti da circuiti penali </a:t>
          </a:r>
          <a:r>
            <a:rPr lang="it-IT" sz="1400" kern="1200" dirty="0"/>
            <a:t>in tutte le strutture residenziali convenzionate con il sistema sanitario regionale</a:t>
          </a:r>
        </a:p>
        <a:p>
          <a:pPr marL="114300" lvl="1" indent="-114300" algn="l" defTabSz="622300">
            <a:lnSpc>
              <a:spcPct val="90000"/>
            </a:lnSpc>
            <a:spcBef>
              <a:spcPct val="0"/>
            </a:spcBef>
            <a:spcAft>
              <a:spcPct val="15000"/>
            </a:spcAft>
            <a:buChar char="•"/>
          </a:pPr>
          <a:r>
            <a:rPr lang="it-IT" sz="1400" kern="1200" dirty="0"/>
            <a:t>L’effettiva implementazione anche negli istituti penitenziari del </a:t>
          </a:r>
          <a:r>
            <a:rPr lang="it-IT" sz="1400" b="1" kern="1200" dirty="0"/>
            <a:t>fascicolo sanitario elettronico 2.0</a:t>
          </a:r>
          <a:r>
            <a:rPr lang="it-IT" sz="1400" kern="1200" dirty="0"/>
            <a:t> (cartella clinica informatizzata) con capacità comunicativa tra carcere e territorio e tra carceri di diverse regioni</a:t>
          </a:r>
        </a:p>
        <a:p>
          <a:pPr marL="114300" lvl="1" indent="-114300" algn="l" defTabSz="622300">
            <a:lnSpc>
              <a:spcPct val="90000"/>
            </a:lnSpc>
            <a:spcBef>
              <a:spcPct val="0"/>
            </a:spcBef>
            <a:spcAft>
              <a:spcPct val="15000"/>
            </a:spcAft>
            <a:buChar char="•"/>
          </a:pPr>
          <a:r>
            <a:rPr lang="it-IT" sz="1400" kern="1200" dirty="0"/>
            <a:t>L’adozione e l’adeguata pubblicizzazione della </a:t>
          </a:r>
          <a:r>
            <a:rPr lang="it-IT" sz="1400" b="1" kern="1200" dirty="0"/>
            <a:t>Carta dei servizi sanitari </a:t>
          </a:r>
          <a:r>
            <a:rPr lang="it-IT" sz="1400" kern="1200" dirty="0"/>
            <a:t>di ciascun istituto penitenziario, come previsto dal nuovo art. 11, co. 3, dell’Ordinamento penitenziario</a:t>
          </a:r>
          <a:r>
            <a:rPr lang="it-IT" sz="1600" kern="1200" dirty="0"/>
            <a:t>.</a:t>
          </a:r>
        </a:p>
        <a:p>
          <a:pPr marL="171450" lvl="1" indent="-171450" algn="l" defTabSz="711200">
            <a:lnSpc>
              <a:spcPct val="90000"/>
            </a:lnSpc>
            <a:spcBef>
              <a:spcPct val="0"/>
            </a:spcBef>
            <a:spcAft>
              <a:spcPct val="15000"/>
            </a:spcAft>
            <a:buChar char="•"/>
          </a:pPr>
          <a:endParaRPr lang="it-IT" sz="1600" kern="1200" dirty="0"/>
        </a:p>
      </dsp:txBody>
      <dsp:txXfrm rot="-5400000">
        <a:off x="1876109" y="252860"/>
        <a:ext cx="6867385" cy="4674003"/>
      </dsp:txXfrm>
    </dsp:sp>
    <dsp:sp modelId="{E569D79A-911B-4B97-BBFA-6E0CC41DA966}">
      <dsp:nvSpPr>
        <dsp:cNvPr id="0" name=""/>
        <dsp:cNvSpPr/>
      </dsp:nvSpPr>
      <dsp:spPr>
        <a:xfrm>
          <a:off x="1485" y="0"/>
          <a:ext cx="1910161" cy="51746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it-IT" sz="1800" b="1" kern="1200" dirty="0"/>
            <a:t>Assistenza Sanitaria</a:t>
          </a:r>
        </a:p>
      </dsp:txBody>
      <dsp:txXfrm>
        <a:off x="94731" y="93246"/>
        <a:ext cx="1723669" cy="4988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6C56F-58B7-4352-BB12-DA6E448BAC99}">
      <dsp:nvSpPr>
        <dsp:cNvPr id="0" name=""/>
        <dsp:cNvSpPr/>
      </dsp:nvSpPr>
      <dsp:spPr>
        <a:xfrm rot="5400000">
          <a:off x="2798069" y="-1058779"/>
          <a:ext cx="4896536" cy="701411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kern="1200" dirty="0"/>
            <a:t>la promozione periodica in tutti gli istituti penitenziari e nelle </a:t>
          </a:r>
          <a:r>
            <a:rPr lang="it-IT" sz="1800" kern="1200" dirty="0" err="1"/>
            <a:t>Rems</a:t>
          </a:r>
          <a:r>
            <a:rPr lang="it-IT" sz="1800" kern="1200" dirty="0"/>
            <a:t> della regione di </a:t>
          </a:r>
          <a:r>
            <a:rPr lang="it-IT" sz="1800" b="1" kern="1200" dirty="0"/>
            <a:t>corsi di formazione professionale certificati</a:t>
          </a:r>
          <a:r>
            <a:rPr lang="it-IT" sz="1800" kern="1200" dirty="0"/>
            <a:t>, comprensivi di </a:t>
          </a:r>
          <a:r>
            <a:rPr lang="it-IT" sz="1800" kern="1200" dirty="0" err="1"/>
            <a:t>tirocinii</a:t>
          </a:r>
          <a:r>
            <a:rPr lang="it-IT" sz="1800" kern="1200" dirty="0"/>
            <a:t> per l’inserimento lavorativo</a:t>
          </a:r>
        </a:p>
        <a:p>
          <a:pPr marL="171450" lvl="1" indent="-171450" algn="l" defTabSz="800100">
            <a:lnSpc>
              <a:spcPct val="90000"/>
            </a:lnSpc>
            <a:spcBef>
              <a:spcPct val="0"/>
            </a:spcBef>
            <a:spcAft>
              <a:spcPct val="15000"/>
            </a:spcAft>
            <a:buChar char="•"/>
          </a:pPr>
          <a:r>
            <a:rPr lang="it-IT" sz="1800" b="1" kern="1200" dirty="0"/>
            <a:t>l’attivazione dei Centri per l’impiego</a:t>
          </a:r>
          <a:r>
            <a:rPr lang="it-IT" sz="1800" kern="1200" dirty="0"/>
            <a:t> nell’offerta di servizi alle persone detenute in modo che al termine della pena ciascuna di esse abbia almeno un bilancio di competenze e l’iscrizione ai servizi pubblici per l’inserimento lavorativo</a:t>
          </a:r>
        </a:p>
        <a:p>
          <a:pPr marL="171450" lvl="1" indent="-171450" algn="l" defTabSz="800100">
            <a:lnSpc>
              <a:spcPct val="90000"/>
            </a:lnSpc>
            <a:spcBef>
              <a:spcPct val="0"/>
            </a:spcBef>
            <a:spcAft>
              <a:spcPct val="15000"/>
            </a:spcAft>
            <a:buChar char="•"/>
          </a:pPr>
          <a:r>
            <a:rPr lang="it-IT" sz="1800" kern="1200" dirty="0"/>
            <a:t>l’adozione, d’intesa con l’Amministrazione penitenziaria e le associazioni imprenditoriali, di </a:t>
          </a:r>
          <a:r>
            <a:rPr lang="it-IT" sz="1800" b="1" kern="1200" dirty="0"/>
            <a:t>una campagna promozionale dei vantaggi fiscali e previdenziali</a:t>
          </a:r>
          <a:r>
            <a:rPr lang="it-IT" sz="1800" kern="1200" dirty="0"/>
            <a:t> legati all’assunzione di persone in percorsi penali (cd. Legge Smuraglia)</a:t>
          </a:r>
        </a:p>
        <a:p>
          <a:pPr marL="171450" lvl="1" indent="-171450" algn="l" defTabSz="800100">
            <a:lnSpc>
              <a:spcPct val="90000"/>
            </a:lnSpc>
            <a:spcBef>
              <a:spcPct val="0"/>
            </a:spcBef>
            <a:spcAft>
              <a:spcPct val="15000"/>
            </a:spcAft>
            <a:buChar char="•"/>
          </a:pPr>
          <a:r>
            <a:rPr lang="it-IT" sz="1800" kern="1200" dirty="0"/>
            <a:t>in tutti gli affidamenti di servizi e prestazioni banditi dalla Regione e dalle società e aziende dipendenti, </a:t>
          </a:r>
          <a:r>
            <a:rPr lang="it-IT" sz="1800" b="1" kern="1200" dirty="0"/>
            <a:t>l’adozione di clausole sociali </a:t>
          </a:r>
          <a:r>
            <a:rPr lang="it-IT" sz="1800" kern="1200" dirty="0"/>
            <a:t>che favoriscano l’inserimento occupazionale di persone svantaggiate e, tra di esse, di persone provenienti da percorsi penali</a:t>
          </a:r>
        </a:p>
        <a:p>
          <a:pPr marL="114300" lvl="1" indent="-114300" algn="l" defTabSz="622300">
            <a:lnSpc>
              <a:spcPct val="90000"/>
            </a:lnSpc>
            <a:spcBef>
              <a:spcPct val="0"/>
            </a:spcBef>
            <a:spcAft>
              <a:spcPct val="15000"/>
            </a:spcAft>
            <a:buChar char="•"/>
          </a:pPr>
          <a:endParaRPr lang="it-IT" sz="1400" kern="1200" dirty="0"/>
        </a:p>
        <a:p>
          <a:pPr marL="114300" lvl="1" indent="-114300" algn="l" defTabSz="622300">
            <a:lnSpc>
              <a:spcPct val="90000"/>
            </a:lnSpc>
            <a:spcBef>
              <a:spcPct val="0"/>
            </a:spcBef>
            <a:spcAft>
              <a:spcPct val="15000"/>
            </a:spcAft>
            <a:buChar char="•"/>
          </a:pPr>
          <a:endParaRPr lang="it-IT" sz="1400" kern="1200" dirty="0"/>
        </a:p>
      </dsp:txBody>
      <dsp:txXfrm rot="-5400000">
        <a:off x="1739283" y="239036"/>
        <a:ext cx="6775081" cy="4418478"/>
      </dsp:txXfrm>
    </dsp:sp>
    <dsp:sp modelId="{E569D79A-911B-4B97-BBFA-6E0CC41DA966}">
      <dsp:nvSpPr>
        <dsp:cNvPr id="0" name=""/>
        <dsp:cNvSpPr/>
      </dsp:nvSpPr>
      <dsp:spPr>
        <a:xfrm>
          <a:off x="0" y="4781"/>
          <a:ext cx="1839144" cy="48917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it-IT" sz="1800" b="1" kern="1200" dirty="0"/>
            <a:t>Politiche attive del Lavoro</a:t>
          </a:r>
        </a:p>
      </dsp:txBody>
      <dsp:txXfrm>
        <a:off x="89780" y="94561"/>
        <a:ext cx="1659584" cy="4712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6C56F-58B7-4352-BB12-DA6E448BAC99}">
      <dsp:nvSpPr>
        <dsp:cNvPr id="0" name=""/>
        <dsp:cNvSpPr/>
      </dsp:nvSpPr>
      <dsp:spPr>
        <a:xfrm rot="5400000">
          <a:off x="3193898" y="-953654"/>
          <a:ext cx="4896536" cy="680385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it-IT" sz="1500" b="1" kern="1200" dirty="0"/>
            <a:t>il coinvolgimento nella definizione dei Piani di Zona </a:t>
          </a:r>
          <a:r>
            <a:rPr lang="it-IT" sz="1500" kern="1200" dirty="0"/>
            <a:t>delle direzioni degli istituti penitenziari, delle direzioni sanitarie delle </a:t>
          </a:r>
          <a:r>
            <a:rPr lang="it-IT" sz="1500" kern="1200" dirty="0" err="1"/>
            <a:t>Rems</a:t>
          </a:r>
          <a:r>
            <a:rPr lang="it-IT" sz="1500" kern="1200" dirty="0"/>
            <a:t>, degli uffici dell'Esecuzione Penale Esterna come soggetti di consultazione che insistono per competenza territoriale sui relativi Distretti Sociosanitari;</a:t>
          </a:r>
        </a:p>
        <a:p>
          <a:pPr marL="114300" lvl="1" indent="-114300" algn="l" defTabSz="666750">
            <a:lnSpc>
              <a:spcPct val="90000"/>
            </a:lnSpc>
            <a:spcBef>
              <a:spcPct val="0"/>
            </a:spcBef>
            <a:spcAft>
              <a:spcPct val="15000"/>
            </a:spcAft>
            <a:buChar char="•"/>
          </a:pPr>
          <a:r>
            <a:rPr lang="it-IT" sz="1500" kern="1200" dirty="0"/>
            <a:t>l’attivazione di </a:t>
          </a:r>
          <a:r>
            <a:rPr lang="it-IT" sz="1500" b="1" kern="1200" dirty="0"/>
            <a:t>un PUA di prossimità in ciascun luogo di privazione della libertà</a:t>
          </a:r>
          <a:r>
            <a:rPr lang="it-IT" sz="1500" kern="1200" dirty="0"/>
            <a:t>, attraverso l'acquisizione delle necessarie professionalità di servizio sociale e l'integrazione dell'offerta socio-sanitaria;</a:t>
          </a:r>
        </a:p>
        <a:p>
          <a:pPr marL="114300" lvl="1" indent="-114300" algn="l" defTabSz="666750">
            <a:lnSpc>
              <a:spcPct val="90000"/>
            </a:lnSpc>
            <a:spcBef>
              <a:spcPct val="0"/>
            </a:spcBef>
            <a:spcAft>
              <a:spcPct val="15000"/>
            </a:spcAft>
            <a:buChar char="•"/>
          </a:pPr>
          <a:r>
            <a:rPr lang="it-IT" sz="1500" b="1" kern="1200" dirty="0"/>
            <a:t>l’incentivazione della presenza all’interno degli Istituti penitenziari dei Patronati e dei CAF </a:t>
          </a:r>
          <a:r>
            <a:rPr lang="it-IT" sz="1500" kern="1200" dirty="0"/>
            <a:t>- Centri di Assistenza Fiscale, indispensabili per l’accesso alle prestazioni sociali, socioassistenziali, di sostegno al reddito, ai servizi di pubblica utilità e alle agevolazioni esistenti;</a:t>
          </a:r>
        </a:p>
        <a:p>
          <a:pPr marL="114300" lvl="1" indent="-114300" algn="l" defTabSz="666750">
            <a:lnSpc>
              <a:spcPct val="90000"/>
            </a:lnSpc>
            <a:spcBef>
              <a:spcPct val="0"/>
            </a:spcBef>
            <a:spcAft>
              <a:spcPct val="15000"/>
            </a:spcAft>
            <a:buChar char="•"/>
          </a:pPr>
          <a:r>
            <a:rPr lang="it-IT" sz="1500" b="1" kern="1200" dirty="0"/>
            <a:t>il consolidamento della rete di accoglienza abitativa </a:t>
          </a:r>
          <a:r>
            <a:rPr lang="it-IT" sz="1500" kern="1200" dirty="0"/>
            <a:t>in modo che sia accessibile, secondo livelli diversi di assistenza, anche a condannati in esecuzione di sanzioni sostitutive o di misure alternative alla detenzione, detenuti in permesso-premio, familiari di detenuti residenti fuori Regione in visita ai parenti ristretti negli istituti penali e penitenziari del Lazio;</a:t>
          </a:r>
        </a:p>
        <a:p>
          <a:pPr marL="114300" lvl="1" indent="-114300" algn="l" defTabSz="666750">
            <a:lnSpc>
              <a:spcPct val="90000"/>
            </a:lnSpc>
            <a:spcBef>
              <a:spcPct val="0"/>
            </a:spcBef>
            <a:spcAft>
              <a:spcPct val="15000"/>
            </a:spcAft>
            <a:buChar char="•"/>
          </a:pPr>
          <a:r>
            <a:rPr lang="it-IT" sz="1500" kern="1200" dirty="0"/>
            <a:t>la </a:t>
          </a:r>
          <a:r>
            <a:rPr lang="it-IT" sz="1500" b="1" kern="1200" dirty="0"/>
            <a:t>riattivazione di progetti di mediazione culturale </a:t>
          </a:r>
          <a:r>
            <a:rPr lang="it-IT" sz="1500" kern="1200" dirty="0"/>
            <a:t>a sostegno degli stranieri privati della libertà e il loro ampliamento agli ospiti delle Rems e, in accordo con la Prefettura, del Cpr di Roma.</a:t>
          </a:r>
        </a:p>
        <a:p>
          <a:pPr marL="114300" lvl="1" indent="-114300" algn="l" defTabSz="666750">
            <a:lnSpc>
              <a:spcPct val="90000"/>
            </a:lnSpc>
            <a:spcBef>
              <a:spcPct val="0"/>
            </a:spcBef>
            <a:spcAft>
              <a:spcPct val="15000"/>
            </a:spcAft>
            <a:buChar char="•"/>
          </a:pPr>
          <a:endParaRPr lang="it-IT" sz="1500" kern="1200" dirty="0"/>
        </a:p>
      </dsp:txBody>
      <dsp:txXfrm rot="-5400000">
        <a:off x="2240237" y="239036"/>
        <a:ext cx="6564830" cy="4418478"/>
      </dsp:txXfrm>
    </dsp:sp>
    <dsp:sp modelId="{E569D79A-911B-4B97-BBFA-6E0CC41DA966}">
      <dsp:nvSpPr>
        <dsp:cNvPr id="0" name=""/>
        <dsp:cNvSpPr/>
      </dsp:nvSpPr>
      <dsp:spPr>
        <a:xfrm>
          <a:off x="0" y="4781"/>
          <a:ext cx="2337687" cy="48917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it-IT" sz="2000" b="1" kern="1200" dirty="0"/>
            <a:t>Programmazione dell’intervento sociale</a:t>
          </a:r>
        </a:p>
      </dsp:txBody>
      <dsp:txXfrm>
        <a:off x="114116" y="118897"/>
        <a:ext cx="2109455" cy="46635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6C56F-58B7-4352-BB12-DA6E448BAC99}">
      <dsp:nvSpPr>
        <dsp:cNvPr id="0" name=""/>
        <dsp:cNvSpPr/>
      </dsp:nvSpPr>
      <dsp:spPr>
        <a:xfrm rot="5400000">
          <a:off x="3125270" y="-840797"/>
          <a:ext cx="5256576" cy="693818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la predisposizione di un piano di </a:t>
          </a:r>
          <a:r>
            <a:rPr lang="it-IT" sz="1400" b="1" kern="1200" dirty="0"/>
            <a:t>risanamento degli istituti </a:t>
          </a:r>
          <a:r>
            <a:rPr lang="it-IT" sz="1400" kern="1200" dirty="0"/>
            <a:t>e di adeguamento alla normativa vigente delle stanze detentive, dei servizi igienici e comuni, nonché dei percorsi dei familiari in visita;</a:t>
          </a:r>
        </a:p>
        <a:p>
          <a:pPr marL="114300" lvl="1" indent="-114300" algn="l" defTabSz="622300">
            <a:lnSpc>
              <a:spcPct val="90000"/>
            </a:lnSpc>
            <a:spcBef>
              <a:spcPct val="0"/>
            </a:spcBef>
            <a:spcAft>
              <a:spcPct val="15000"/>
            </a:spcAft>
            <a:buChar char="•"/>
          </a:pPr>
          <a:r>
            <a:rPr lang="it-IT" sz="1400" kern="1200" dirty="0"/>
            <a:t>la garanzia della </a:t>
          </a:r>
          <a:r>
            <a:rPr lang="it-IT" sz="1400" b="1" kern="1200" dirty="0"/>
            <a:t>territorializzazione della privazione della libertà</a:t>
          </a:r>
          <a:r>
            <a:rPr lang="it-IT" sz="1400" kern="1200" dirty="0"/>
            <a:t>, la stabilità o comunque la continuità dei percorsi trattamentali offerti alla popolazione detenuta;</a:t>
          </a:r>
        </a:p>
        <a:p>
          <a:pPr marL="114300" lvl="1" indent="-114300" algn="l" defTabSz="622300">
            <a:lnSpc>
              <a:spcPct val="90000"/>
            </a:lnSpc>
            <a:spcBef>
              <a:spcPct val="0"/>
            </a:spcBef>
            <a:spcAft>
              <a:spcPct val="15000"/>
            </a:spcAft>
            <a:buChar char="•"/>
          </a:pPr>
          <a:r>
            <a:rPr lang="it-IT" sz="1400" kern="1200" dirty="0"/>
            <a:t>il consolidamento delle </a:t>
          </a:r>
          <a:r>
            <a:rPr lang="it-IT" sz="1400" b="1" kern="1200" dirty="0"/>
            <a:t>pratiche di comunicazione </a:t>
          </a:r>
          <a:r>
            <a:rPr lang="it-IT" sz="1400" kern="1200" dirty="0"/>
            <a:t>digitale a disposizione delle persone detenute e la facilitazione di ogni tipo di comunicazione telefonica con i congiunti consentito entro i pur obsoleti limiti normativi;</a:t>
          </a:r>
        </a:p>
        <a:p>
          <a:pPr marL="114300" lvl="1" indent="-114300" algn="l" defTabSz="622300">
            <a:lnSpc>
              <a:spcPct val="90000"/>
            </a:lnSpc>
            <a:spcBef>
              <a:spcPct val="0"/>
            </a:spcBef>
            <a:spcAft>
              <a:spcPct val="15000"/>
            </a:spcAft>
            <a:buChar char="•"/>
          </a:pPr>
          <a:r>
            <a:rPr lang="it-IT" sz="1400" kern="1200" dirty="0"/>
            <a:t>la individuazione di uno o più locali, all’interno di ciascun istituto penitenziario, destinati all’effettuazione dei “</a:t>
          </a:r>
          <a:r>
            <a:rPr lang="it-IT" sz="1400" b="1" kern="1200" dirty="0"/>
            <a:t>colloqui riservati</a:t>
          </a:r>
          <a:r>
            <a:rPr lang="it-IT" sz="1400" kern="1200" dirty="0"/>
            <a:t>” con il/la partner, così come stabilito dalla sentenza 10/2024 della Corte costituzionale;</a:t>
          </a:r>
        </a:p>
        <a:p>
          <a:pPr marL="114300" lvl="1" indent="-114300" algn="l" defTabSz="622300">
            <a:lnSpc>
              <a:spcPct val="90000"/>
            </a:lnSpc>
            <a:spcBef>
              <a:spcPct val="0"/>
            </a:spcBef>
            <a:spcAft>
              <a:spcPct val="15000"/>
            </a:spcAft>
            <a:buChar char="•"/>
          </a:pPr>
          <a:r>
            <a:rPr lang="it-IT" sz="1400" kern="1200" dirty="0"/>
            <a:t>l’incentivo alle </a:t>
          </a:r>
          <a:r>
            <a:rPr lang="it-IT" sz="1400" b="1" kern="1200" dirty="0"/>
            <a:t>relazioni con la comunità esterna</a:t>
          </a:r>
          <a:r>
            <a:rPr lang="it-IT" sz="1400" kern="1200" dirty="0"/>
            <a:t>, adottando modelli organizzativi del personale e della vita quotidiana in carcere che aiutino le associazioni di volontariato, gli enti di promozione sociale e le imprese a investire il proprio tempo e le proprie risorse nell’offerta trattamentale e nel perseguimento della finalità costituzionale delle pene;</a:t>
          </a:r>
        </a:p>
        <a:p>
          <a:pPr marL="114300" lvl="1" indent="-114300" algn="l" defTabSz="622300">
            <a:lnSpc>
              <a:spcPct val="90000"/>
            </a:lnSpc>
            <a:spcBef>
              <a:spcPct val="0"/>
            </a:spcBef>
            <a:spcAft>
              <a:spcPct val="15000"/>
            </a:spcAft>
            <a:buChar char="•"/>
          </a:pPr>
          <a:r>
            <a:rPr lang="it-IT" sz="1400" kern="1200" dirty="0"/>
            <a:t>l’autorizzazione alla partecipazione ad </a:t>
          </a:r>
          <a:r>
            <a:rPr lang="it-IT" sz="1400" b="1" kern="1200" dirty="0"/>
            <a:t>attività in comune</a:t>
          </a:r>
          <a:r>
            <a:rPr lang="it-IT" sz="1400" kern="1200" dirty="0"/>
            <a:t> tra persone di generi e circuiti diversi, al fine di non impedire alle componenti minoritarie di godere di un’offerta culturale, di istruzione o lavorativa significativa;</a:t>
          </a:r>
        </a:p>
        <a:p>
          <a:pPr marL="114300" lvl="1" indent="-114300" algn="l" defTabSz="622300">
            <a:lnSpc>
              <a:spcPct val="90000"/>
            </a:lnSpc>
            <a:spcBef>
              <a:spcPct val="0"/>
            </a:spcBef>
            <a:spcAft>
              <a:spcPct val="15000"/>
            </a:spcAft>
            <a:buChar char="•"/>
          </a:pPr>
          <a:r>
            <a:rPr lang="it-IT" sz="1400" kern="1200" dirty="0"/>
            <a:t>la </a:t>
          </a:r>
          <a:r>
            <a:rPr lang="it-IT" sz="1400" b="1" kern="1200" dirty="0"/>
            <a:t>diffusione di buone pratiche</a:t>
          </a:r>
          <a:r>
            <a:rPr lang="it-IT" sz="1400" kern="1200" dirty="0"/>
            <a:t>, quali la tracciabilità delle proprie istanze da parte dei detenuti, la commercializzazione all’esterno dei prodotti realizzati in carcere, la facilitazione all’esercizio del diritto di voto in occasione delle consultazioni elettorali, il coinvolgimento dei detenuti in corsi di peer supporter nella prevenzione del disagio e del rischio suicidario.</a:t>
          </a:r>
        </a:p>
        <a:p>
          <a:pPr marL="114300" lvl="1" indent="-114300" algn="l" defTabSz="622300">
            <a:lnSpc>
              <a:spcPct val="90000"/>
            </a:lnSpc>
            <a:spcBef>
              <a:spcPct val="0"/>
            </a:spcBef>
            <a:spcAft>
              <a:spcPct val="15000"/>
            </a:spcAft>
            <a:buChar char="•"/>
          </a:pPr>
          <a:endParaRPr lang="it-IT" sz="1400" kern="1200" dirty="0"/>
        </a:p>
      </dsp:txBody>
      <dsp:txXfrm rot="-5400000">
        <a:off x="2284466" y="256612"/>
        <a:ext cx="6681581" cy="4743366"/>
      </dsp:txXfrm>
    </dsp:sp>
    <dsp:sp modelId="{E569D79A-911B-4B97-BBFA-6E0CC41DA966}">
      <dsp:nvSpPr>
        <dsp:cNvPr id="0" name=""/>
        <dsp:cNvSpPr/>
      </dsp:nvSpPr>
      <dsp:spPr>
        <a:xfrm>
          <a:off x="0" y="5133"/>
          <a:ext cx="2383839" cy="52514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it-IT" sz="1800" b="1" kern="1200" dirty="0"/>
            <a:t>Amministrazioni Penitenziaria e della Giustizia minorile</a:t>
          </a:r>
        </a:p>
      </dsp:txBody>
      <dsp:txXfrm>
        <a:off x="116369" y="121502"/>
        <a:ext cx="2151101" cy="50187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6C56F-58B7-4352-BB12-DA6E448BAC99}">
      <dsp:nvSpPr>
        <dsp:cNvPr id="0" name=""/>
        <dsp:cNvSpPr/>
      </dsp:nvSpPr>
      <dsp:spPr>
        <a:xfrm rot="5400000">
          <a:off x="3485309" y="-1200838"/>
          <a:ext cx="4536497" cy="693818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it-IT" sz="1800" b="1" kern="1200" dirty="0"/>
            <a:t>acquisire le richieste protezione internazionale e di rinnovo di permesso di soggiorno dalla detenzione</a:t>
          </a:r>
          <a:r>
            <a:rPr lang="it-IT" sz="1800" kern="1200" dirty="0"/>
            <a:t>, al fine di garantire la regolarità del soggiorno (seppur sub </a:t>
          </a:r>
          <a:r>
            <a:rPr lang="it-IT" sz="1800" kern="1200" dirty="0" err="1"/>
            <a:t>iudice</a:t>
          </a:r>
          <a:r>
            <a:rPr lang="it-IT" sz="1800" kern="1200" dirty="0"/>
            <a:t>) della persona privata della libertà a fine detenzione</a:t>
          </a:r>
        </a:p>
        <a:p>
          <a:pPr marL="171450" lvl="1" indent="-171450" algn="l" defTabSz="800100">
            <a:lnSpc>
              <a:spcPct val="90000"/>
            </a:lnSpc>
            <a:spcBef>
              <a:spcPct val="0"/>
            </a:spcBef>
            <a:spcAft>
              <a:spcPct val="15000"/>
            </a:spcAft>
            <a:buChar char="•"/>
          </a:pPr>
          <a:r>
            <a:rPr lang="it-IT" sz="1800" kern="1200" dirty="0"/>
            <a:t>di </a:t>
          </a:r>
          <a:r>
            <a:rPr lang="it-IT" sz="1800" b="1" kern="1200" dirty="0"/>
            <a:t>adeguare gli spazi di vita e di pernottamento del Centro di permanenza per il rimpatrio di Roma-Ponte Galeria </a:t>
          </a:r>
          <a:r>
            <a:rPr lang="it-IT" sz="1800" kern="1200" dirty="0"/>
            <a:t>a standard accettabili, nonché di</a:t>
          </a:r>
        </a:p>
        <a:p>
          <a:pPr marL="171450" lvl="1" indent="-171450" algn="l" defTabSz="800100">
            <a:lnSpc>
              <a:spcPct val="90000"/>
            </a:lnSpc>
            <a:spcBef>
              <a:spcPct val="0"/>
            </a:spcBef>
            <a:spcAft>
              <a:spcPct val="15000"/>
            </a:spcAft>
            <a:buChar char="•"/>
          </a:pPr>
          <a:r>
            <a:rPr lang="it-IT" sz="1800" b="1" kern="1200" dirty="0"/>
            <a:t>incentivare la presenza della comunità esterna </a:t>
          </a:r>
          <a:r>
            <a:rPr lang="it-IT" sz="1800" kern="1200" dirty="0"/>
            <a:t>per garantire un minimo di offerta culturale e di intrattenimento alle persone che vi sono ospitate;</a:t>
          </a:r>
        </a:p>
        <a:p>
          <a:pPr marL="171450" lvl="1" indent="-171450" algn="l" defTabSz="800100">
            <a:lnSpc>
              <a:spcPct val="90000"/>
            </a:lnSpc>
            <a:spcBef>
              <a:spcPct val="0"/>
            </a:spcBef>
            <a:spcAft>
              <a:spcPct val="15000"/>
            </a:spcAft>
            <a:buChar char="•"/>
          </a:pPr>
          <a:r>
            <a:rPr lang="it-IT" sz="1800" kern="1200" dirty="0"/>
            <a:t>disciplinare, d’intesa con l’Asl territorialmente competente, un piano di prevenzione del rischio suicidario;</a:t>
          </a:r>
        </a:p>
        <a:p>
          <a:pPr marL="171450" lvl="1" indent="-171450" algn="l" defTabSz="800100">
            <a:lnSpc>
              <a:spcPct val="90000"/>
            </a:lnSpc>
            <a:spcBef>
              <a:spcPct val="0"/>
            </a:spcBef>
            <a:spcAft>
              <a:spcPct val="15000"/>
            </a:spcAft>
            <a:buChar char="•"/>
          </a:pPr>
          <a:r>
            <a:rPr lang="it-IT" sz="1800" kern="1200" dirty="0"/>
            <a:t>di consentire alla riattivazione di uno </a:t>
          </a:r>
          <a:r>
            <a:rPr lang="it-IT" sz="1800" b="1" kern="1200" dirty="0"/>
            <a:t>sportello del Garante </a:t>
          </a:r>
          <a:r>
            <a:rPr lang="it-IT" sz="1800" kern="1200" dirty="0"/>
            <a:t>presso il CPR di Ponte Galeria</a:t>
          </a:r>
          <a:r>
            <a:rPr lang="it-IT" sz="1600" kern="1200" dirty="0"/>
            <a:t>.</a:t>
          </a:r>
        </a:p>
        <a:p>
          <a:pPr marL="171450" lvl="1" indent="-171450" algn="l" defTabSz="711200">
            <a:lnSpc>
              <a:spcPct val="90000"/>
            </a:lnSpc>
            <a:spcBef>
              <a:spcPct val="0"/>
            </a:spcBef>
            <a:spcAft>
              <a:spcPct val="15000"/>
            </a:spcAft>
            <a:buChar char="•"/>
          </a:pPr>
          <a:endParaRPr lang="it-IT" sz="1600" kern="1200" dirty="0"/>
        </a:p>
        <a:p>
          <a:pPr marL="171450" lvl="1" indent="-171450" algn="l" defTabSz="711200">
            <a:lnSpc>
              <a:spcPct val="90000"/>
            </a:lnSpc>
            <a:spcBef>
              <a:spcPct val="0"/>
            </a:spcBef>
            <a:spcAft>
              <a:spcPct val="15000"/>
            </a:spcAft>
            <a:buChar char="•"/>
          </a:pPr>
          <a:endParaRPr lang="it-IT" sz="1600" kern="1200" dirty="0"/>
        </a:p>
      </dsp:txBody>
      <dsp:txXfrm rot="-5400000">
        <a:off x="2284465" y="221460"/>
        <a:ext cx="6716732" cy="4093589"/>
      </dsp:txXfrm>
    </dsp:sp>
    <dsp:sp modelId="{E569D79A-911B-4B97-BBFA-6E0CC41DA966}">
      <dsp:nvSpPr>
        <dsp:cNvPr id="0" name=""/>
        <dsp:cNvSpPr/>
      </dsp:nvSpPr>
      <dsp:spPr>
        <a:xfrm>
          <a:off x="0" y="4430"/>
          <a:ext cx="2383839" cy="45320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it-IT" sz="1800" b="1" kern="1200" dirty="0"/>
            <a:t>All’Amministrazione dell’Interno</a:t>
          </a:r>
        </a:p>
      </dsp:txBody>
      <dsp:txXfrm>
        <a:off x="116369" y="120799"/>
        <a:ext cx="2151101" cy="42993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6C56F-58B7-4352-BB12-DA6E448BAC99}">
      <dsp:nvSpPr>
        <dsp:cNvPr id="0" name=""/>
        <dsp:cNvSpPr/>
      </dsp:nvSpPr>
      <dsp:spPr>
        <a:xfrm rot="5400000">
          <a:off x="3575190" y="-1110957"/>
          <a:ext cx="4356736" cy="693818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it-IT" sz="1600" kern="1200" dirty="0"/>
            <a:t> </a:t>
          </a:r>
          <a:r>
            <a:rPr lang="it-IT" sz="2000" kern="1200" dirty="0"/>
            <a:t>garantire l’accesso delle persone private della libertà ai </a:t>
          </a:r>
          <a:r>
            <a:rPr lang="it-IT" sz="2000" b="1" kern="1200" dirty="0"/>
            <a:t>servizi anagrafici </a:t>
          </a:r>
          <a:r>
            <a:rPr lang="it-IT" sz="2000" kern="1200" dirty="0"/>
            <a:t>e certificatorii, anche attraverso una presenza periodica di funzionari comunali presso gli istituti;</a:t>
          </a:r>
        </a:p>
        <a:p>
          <a:pPr marL="228600" lvl="1" indent="-228600" algn="l" defTabSz="889000">
            <a:lnSpc>
              <a:spcPct val="90000"/>
            </a:lnSpc>
            <a:spcBef>
              <a:spcPct val="0"/>
            </a:spcBef>
            <a:spcAft>
              <a:spcPct val="15000"/>
            </a:spcAft>
            <a:buChar char="•"/>
          </a:pPr>
          <a:r>
            <a:rPr lang="it-IT" sz="2000" kern="1200" dirty="0"/>
            <a:t>nella programmazione dell’intervento sociale territoriale prevedere misure a </a:t>
          </a:r>
          <a:r>
            <a:rPr lang="it-IT" sz="2000" b="1" kern="1200" dirty="0"/>
            <a:t>sostegno delle persone private della libertà e delle loro famiglie</a:t>
          </a:r>
        </a:p>
        <a:p>
          <a:pPr marL="228600" lvl="1" indent="-228600" algn="l" defTabSz="889000">
            <a:lnSpc>
              <a:spcPct val="90000"/>
            </a:lnSpc>
            <a:spcBef>
              <a:spcPct val="0"/>
            </a:spcBef>
            <a:spcAft>
              <a:spcPct val="15000"/>
            </a:spcAft>
            <a:buChar char="•"/>
          </a:pPr>
          <a:r>
            <a:rPr lang="it-IT" sz="2000" kern="1200" dirty="0"/>
            <a:t>istituire il </a:t>
          </a:r>
          <a:r>
            <a:rPr lang="it-IT" sz="2000" b="1" kern="1200" dirty="0"/>
            <a:t>Garante locale delle persone sottoposte a misure restrittive della libertà personale</a:t>
          </a:r>
          <a:r>
            <a:rPr lang="it-IT" sz="2000" kern="1200" dirty="0"/>
            <a:t>, anche d’intesa con gli enti di area vasta, quando in essi insistano più luoghi di esecuzione di misure restrittive della libertà personale.</a:t>
          </a:r>
        </a:p>
        <a:p>
          <a:pPr marL="228600" lvl="1" indent="-228600" algn="l" defTabSz="889000">
            <a:lnSpc>
              <a:spcPct val="90000"/>
            </a:lnSpc>
            <a:spcBef>
              <a:spcPct val="0"/>
            </a:spcBef>
            <a:spcAft>
              <a:spcPct val="15000"/>
            </a:spcAft>
            <a:buChar char="•"/>
          </a:pPr>
          <a:endParaRPr lang="it-IT" sz="2000" kern="1200" dirty="0"/>
        </a:p>
        <a:p>
          <a:pPr marL="171450" lvl="1" indent="-171450" algn="l" defTabSz="711200">
            <a:lnSpc>
              <a:spcPct val="90000"/>
            </a:lnSpc>
            <a:spcBef>
              <a:spcPct val="0"/>
            </a:spcBef>
            <a:spcAft>
              <a:spcPct val="15000"/>
            </a:spcAft>
            <a:buChar char="•"/>
          </a:pPr>
          <a:endParaRPr lang="it-IT" sz="1600" kern="1200" dirty="0"/>
        </a:p>
        <a:p>
          <a:pPr marL="171450" lvl="1" indent="-171450" algn="l" defTabSz="711200">
            <a:lnSpc>
              <a:spcPct val="90000"/>
            </a:lnSpc>
            <a:spcBef>
              <a:spcPct val="0"/>
            </a:spcBef>
            <a:spcAft>
              <a:spcPct val="15000"/>
            </a:spcAft>
            <a:buChar char="•"/>
          </a:pPr>
          <a:endParaRPr lang="it-IT" sz="1600" kern="1200" dirty="0"/>
        </a:p>
      </dsp:txBody>
      <dsp:txXfrm rot="-5400000">
        <a:off x="2284465" y="392446"/>
        <a:ext cx="6725508" cy="3931380"/>
      </dsp:txXfrm>
    </dsp:sp>
    <dsp:sp modelId="{E569D79A-911B-4B97-BBFA-6E0CC41DA966}">
      <dsp:nvSpPr>
        <dsp:cNvPr id="0" name=""/>
        <dsp:cNvSpPr/>
      </dsp:nvSpPr>
      <dsp:spPr>
        <a:xfrm>
          <a:off x="0" y="4430"/>
          <a:ext cx="2383839" cy="45320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it-IT" sz="1800" b="1" kern="1200" dirty="0"/>
            <a:t>Alle Amministrazioni Comunali</a:t>
          </a:r>
        </a:p>
      </dsp:txBody>
      <dsp:txXfrm>
        <a:off x="116369" y="120799"/>
        <a:ext cx="2151101" cy="429933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0.2537</cdr:x>
      <cdr:y>0.2939</cdr:y>
    </cdr:from>
    <cdr:to>
      <cdr:x>0.39762</cdr:x>
      <cdr:y>0.29584</cdr:y>
    </cdr:to>
    <cdr:sp macro="" textlink="">
      <cdr:nvSpPr>
        <cdr:cNvPr id="5" name="Connettore 1 4"/>
        <cdr:cNvSpPr/>
      </cdr:nvSpPr>
      <cdr:spPr>
        <a:xfrm xmlns:a="http://schemas.openxmlformats.org/drawingml/2006/main" flipV="1">
          <a:off x="1784318" y="1211581"/>
          <a:ext cx="1012222" cy="8016"/>
        </a:xfrm>
        <a:prstGeom xmlns:a="http://schemas.openxmlformats.org/drawingml/2006/main" prst="line">
          <a:avLst/>
        </a:prstGeom>
        <a:ln xmlns:a="http://schemas.openxmlformats.org/drawingml/2006/main" w="12700">
          <a:prstDash val="sysDot"/>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B75256B-E0A6-4B77-BC61-813B48E7EB32}" type="datetimeFigureOut">
              <a:rPr lang="it-IT" smtClean="0"/>
              <a:t>11/07/24</a:t>
            </a:fld>
            <a:endParaRPr lang="it-IT"/>
          </a:p>
        </p:txBody>
      </p:sp>
      <p:sp>
        <p:nvSpPr>
          <p:cNvPr id="4" name="Segnaposto immagin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D38CA02-FDC3-456C-82B5-AD5AA82A27C5}" type="slidenum">
              <a:rPr lang="it-IT" smtClean="0"/>
              <a:t>‹N›</a:t>
            </a:fld>
            <a:endParaRPr lang="it-IT"/>
          </a:p>
        </p:txBody>
      </p:sp>
    </p:spTree>
    <p:extLst>
      <p:ext uri="{BB962C8B-B14F-4D97-AF65-F5344CB8AC3E}">
        <p14:creationId xmlns:p14="http://schemas.microsoft.com/office/powerpoint/2010/main" val="3316513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BA64DF4-907E-4A92-A119-29C91BC8961D}" type="slidenum">
              <a:rPr lang="it-IT" smtClean="0"/>
              <a:t>7</a:t>
            </a:fld>
            <a:endParaRPr lang="it-IT"/>
          </a:p>
        </p:txBody>
      </p:sp>
    </p:spTree>
    <p:extLst>
      <p:ext uri="{BB962C8B-B14F-4D97-AF65-F5344CB8AC3E}">
        <p14:creationId xmlns:p14="http://schemas.microsoft.com/office/powerpoint/2010/main" val="62514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68417D0-2E68-4637-845D-D469B2751F76}" type="datetimeFigureOut">
              <a:rPr lang="it-IT" smtClean="0"/>
              <a:pPr/>
              <a:t>11/07/24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13575C-3DF3-40C7-8505-63183FD5561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68417D0-2E68-4637-845D-D469B2751F76}" type="datetimeFigureOut">
              <a:rPr lang="it-IT" smtClean="0"/>
              <a:pPr/>
              <a:t>11/07/24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13575C-3DF3-40C7-8505-63183FD5561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68417D0-2E68-4637-845D-D469B2751F76}" type="datetimeFigureOut">
              <a:rPr lang="it-IT" smtClean="0"/>
              <a:pPr/>
              <a:t>11/07/24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13575C-3DF3-40C7-8505-63183FD55612}"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68417D0-2E68-4637-845D-D469B2751F76}" type="datetimeFigureOut">
              <a:rPr lang="it-IT" smtClean="0"/>
              <a:pPr/>
              <a:t>11/07/24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13575C-3DF3-40C7-8505-63183FD55612}"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5418" y="11415"/>
            <a:ext cx="785640" cy="104132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68417D0-2E68-4637-845D-D469B2751F76}" type="datetimeFigureOut">
              <a:rPr lang="it-IT" smtClean="0"/>
              <a:pPr/>
              <a:t>11/07/24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113575C-3DF3-40C7-8505-63183FD55612}"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68417D0-2E68-4637-845D-D469B2751F76}" type="datetimeFigureOut">
              <a:rPr lang="it-IT" smtClean="0"/>
              <a:pPr/>
              <a:t>11/07/24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13575C-3DF3-40C7-8505-63183FD5561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68417D0-2E68-4637-845D-D469B2751F76}" type="datetimeFigureOut">
              <a:rPr lang="it-IT" smtClean="0"/>
              <a:pPr/>
              <a:t>11/07/24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113575C-3DF3-40C7-8505-63183FD5561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68417D0-2E68-4637-845D-D469B2751F76}" type="datetimeFigureOut">
              <a:rPr lang="it-IT" smtClean="0"/>
              <a:pPr/>
              <a:t>11/07/24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113575C-3DF3-40C7-8505-63183FD5561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68417D0-2E68-4637-845D-D469B2751F76}" type="datetimeFigureOut">
              <a:rPr lang="it-IT" smtClean="0"/>
              <a:pPr/>
              <a:t>11/07/24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113575C-3DF3-40C7-8505-63183FD5561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68417D0-2E68-4637-845D-D469B2751F76}" type="datetimeFigureOut">
              <a:rPr lang="it-IT" smtClean="0"/>
              <a:pPr/>
              <a:t>11/07/24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13575C-3DF3-40C7-8505-63183FD5561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68417D0-2E68-4637-845D-D469B2751F76}" type="datetimeFigureOut">
              <a:rPr lang="it-IT" smtClean="0"/>
              <a:pPr/>
              <a:t>11/07/24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113575C-3DF3-40C7-8505-63183FD5561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417D0-2E68-4637-845D-D469B2751F76}" type="datetimeFigureOut">
              <a:rPr lang="it-IT" smtClean="0"/>
              <a:pPr/>
              <a:t>11/07/24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3575C-3DF3-40C7-8505-63183FD5561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Documento_di_Microsoft_Word.docx"/><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Documento_di_Microsoft_Word1.doc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Documento_di_Microsoft_Word2.docx"/><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hyperlink" Target="http://www.garantedetenutilazio.it/"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eg"/><Relationship Id="rId2" Type="http://schemas.openxmlformats.org/officeDocument/2006/relationships/hyperlink" Target="http://www.garantedetenutilazio.it/"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Immagine che contiene testo, schermata, Carattere, Elementi grafici&#10;&#10;Descrizione generata automaticamente">
            <a:extLst>
              <a:ext uri="{FF2B5EF4-FFF2-40B4-BE49-F238E27FC236}">
                <a16:creationId xmlns:a16="http://schemas.microsoft.com/office/drawing/2014/main" id="{C56DCEA6-2607-797C-9440-72C5CA93A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CasellaDiTesto 14">
            <a:extLst>
              <a:ext uri="{FF2B5EF4-FFF2-40B4-BE49-F238E27FC236}">
                <a16:creationId xmlns:a16="http://schemas.microsoft.com/office/drawing/2014/main" id="{31CFC876-6327-B5A9-7F78-452FA67B4C6E}"/>
              </a:ext>
            </a:extLst>
          </p:cNvPr>
          <p:cNvSpPr txBox="1"/>
          <p:nvPr/>
        </p:nvSpPr>
        <p:spPr>
          <a:xfrm>
            <a:off x="251520" y="3717032"/>
            <a:ext cx="5832648" cy="461665"/>
          </a:xfrm>
          <a:prstGeom prst="rect">
            <a:avLst/>
          </a:prstGeom>
          <a:noFill/>
        </p:spPr>
        <p:txBody>
          <a:bodyPr wrap="square" rtlCol="0">
            <a:spAutoFit/>
          </a:bodyPr>
          <a:lstStyle/>
          <a:p>
            <a:r>
              <a:rPr lang="it-IT" sz="2400" b="1" dirty="0">
                <a:solidFill>
                  <a:srgbClr val="E3345A"/>
                </a:solidFill>
                <a:latin typeface="Montserrat" pitchFamily="2" charset="0"/>
              </a:rPr>
              <a:t>Relazione annuale sul 2023</a:t>
            </a:r>
          </a:p>
        </p:txBody>
      </p:sp>
    </p:spTree>
    <p:extLst>
      <p:ext uri="{BB962C8B-B14F-4D97-AF65-F5344CB8AC3E}">
        <p14:creationId xmlns:p14="http://schemas.microsoft.com/office/powerpoint/2010/main" val="3957220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606" y="932688"/>
            <a:ext cx="638908" cy="846836"/>
          </a:xfrm>
          <a:prstGeom prst="rect">
            <a:avLst/>
          </a:prstGeom>
        </p:spPr>
      </p:pic>
      <p:sp>
        <p:nvSpPr>
          <p:cNvPr id="5" name="CasellaDiTesto 4"/>
          <p:cNvSpPr txBox="1"/>
          <p:nvPr/>
        </p:nvSpPr>
        <p:spPr>
          <a:xfrm>
            <a:off x="1968357" y="1152145"/>
            <a:ext cx="3892797" cy="507831"/>
          </a:xfrm>
          <a:prstGeom prst="rect">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it-IT" sz="1350" b="1" dirty="0"/>
              <a:t>GIOVANI PRESENTI NELL’IPM DI CASAL DEL MARMO</a:t>
            </a:r>
          </a:p>
          <a:p>
            <a:pPr algn="ctr"/>
            <a:r>
              <a:rPr lang="it-IT" sz="1350" b="1" dirty="0"/>
              <a:t>dal 15 giugno 2019 al 15 giugno 2024</a:t>
            </a:r>
          </a:p>
        </p:txBody>
      </p:sp>
      <p:sp>
        <p:nvSpPr>
          <p:cNvPr id="7" name="CasellaDiTesto 6"/>
          <p:cNvSpPr txBox="1"/>
          <p:nvPr/>
        </p:nvSpPr>
        <p:spPr>
          <a:xfrm>
            <a:off x="1967188" y="5640970"/>
            <a:ext cx="5216998" cy="230832"/>
          </a:xfrm>
          <a:prstGeom prst="rect">
            <a:avLst/>
          </a:prstGeom>
          <a:noFill/>
        </p:spPr>
        <p:txBody>
          <a:bodyPr wrap="square" rtlCol="0">
            <a:spAutoFit/>
          </a:bodyPr>
          <a:lstStyle/>
          <a:p>
            <a:r>
              <a:rPr lang="it-IT" sz="900" dirty="0"/>
              <a:t>Fonte: elaborazioni su Dati </a:t>
            </a:r>
            <a:r>
              <a:rPr lang="it-IT" sz="900" b="1" dirty="0"/>
              <a:t>Dipartimento per la giustizia minorile e di comunità- Sezione Statistica</a:t>
            </a:r>
            <a:endParaRPr lang="it-IT" sz="900" dirty="0"/>
          </a:p>
        </p:txBody>
      </p:sp>
      <p:graphicFrame>
        <p:nvGraphicFramePr>
          <p:cNvPr id="9" name="Grafico 8"/>
          <p:cNvGraphicFramePr>
            <a:graphicFrameLocks/>
          </p:cNvGraphicFramePr>
          <p:nvPr/>
        </p:nvGraphicFramePr>
        <p:xfrm>
          <a:off x="379615" y="1537941"/>
          <a:ext cx="7955280" cy="4017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381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606" y="932688"/>
            <a:ext cx="638908" cy="846836"/>
          </a:xfrm>
          <a:prstGeom prst="rect">
            <a:avLst/>
          </a:prstGeom>
        </p:spPr>
      </p:pic>
      <p:sp>
        <p:nvSpPr>
          <p:cNvPr id="5" name="CasellaDiTesto 4"/>
          <p:cNvSpPr txBox="1"/>
          <p:nvPr/>
        </p:nvSpPr>
        <p:spPr>
          <a:xfrm>
            <a:off x="426002" y="1152145"/>
            <a:ext cx="6977552" cy="507831"/>
          </a:xfrm>
          <a:prstGeom prst="rect">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it-IT" sz="1350" b="1" dirty="0"/>
              <a:t>Minorenni e giovani adulti presenti nelle strutture residenziali della Giustizia Minorile nel Lazio</a:t>
            </a:r>
          </a:p>
          <a:p>
            <a:pPr algn="ctr"/>
            <a:r>
              <a:rPr lang="it-IT" sz="1350" b="1" dirty="0"/>
              <a:t>(15 giugno 2019 – 15 giugno 2024)</a:t>
            </a:r>
          </a:p>
        </p:txBody>
      </p:sp>
      <p:sp>
        <p:nvSpPr>
          <p:cNvPr id="7" name="CasellaDiTesto 6"/>
          <p:cNvSpPr txBox="1"/>
          <p:nvPr/>
        </p:nvSpPr>
        <p:spPr>
          <a:xfrm>
            <a:off x="1814184" y="5454082"/>
            <a:ext cx="5216998" cy="230832"/>
          </a:xfrm>
          <a:prstGeom prst="rect">
            <a:avLst/>
          </a:prstGeom>
          <a:noFill/>
        </p:spPr>
        <p:txBody>
          <a:bodyPr wrap="square" rtlCol="0">
            <a:spAutoFit/>
          </a:bodyPr>
          <a:lstStyle/>
          <a:p>
            <a:r>
              <a:rPr lang="it-IT" sz="900" dirty="0"/>
              <a:t>Fonte: elaborazioni su Dati </a:t>
            </a:r>
            <a:r>
              <a:rPr lang="it-IT" sz="900" b="1" dirty="0"/>
              <a:t>Dipartimento per la giustizia minorile e di comunità- Sezione Statistica</a:t>
            </a:r>
            <a:endParaRPr lang="it-IT" sz="900" dirty="0"/>
          </a:p>
        </p:txBody>
      </p:sp>
      <p:graphicFrame>
        <p:nvGraphicFramePr>
          <p:cNvPr id="8" name="Grafico 7"/>
          <p:cNvGraphicFramePr>
            <a:graphicFrameLocks/>
          </p:cNvGraphicFramePr>
          <p:nvPr/>
        </p:nvGraphicFramePr>
        <p:xfrm>
          <a:off x="872837" y="1820227"/>
          <a:ext cx="7051011" cy="33596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4911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606" y="932688"/>
            <a:ext cx="638908" cy="846836"/>
          </a:xfrm>
          <a:prstGeom prst="rect">
            <a:avLst/>
          </a:prstGeom>
        </p:spPr>
      </p:pic>
      <p:sp>
        <p:nvSpPr>
          <p:cNvPr id="5" name="CasellaDiTesto 4"/>
          <p:cNvSpPr txBox="1"/>
          <p:nvPr/>
        </p:nvSpPr>
        <p:spPr>
          <a:xfrm>
            <a:off x="470917" y="1152145"/>
            <a:ext cx="6887719" cy="507831"/>
          </a:xfrm>
          <a:prstGeom prst="rect">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it-IT" sz="1350" b="1" dirty="0"/>
              <a:t>Minorenni e giovani adulti presenti nelle strutture residenziali della Giustizia Minorile in Italia</a:t>
            </a:r>
          </a:p>
          <a:p>
            <a:pPr algn="ctr"/>
            <a:r>
              <a:rPr lang="it-IT" sz="1350" b="1" dirty="0"/>
              <a:t>(15 giugno 2019 – 15 giugno 2024)</a:t>
            </a:r>
          </a:p>
        </p:txBody>
      </p:sp>
      <p:sp>
        <p:nvSpPr>
          <p:cNvPr id="7" name="CasellaDiTesto 6"/>
          <p:cNvSpPr txBox="1"/>
          <p:nvPr/>
        </p:nvSpPr>
        <p:spPr>
          <a:xfrm>
            <a:off x="1814184" y="5454082"/>
            <a:ext cx="5216998" cy="230832"/>
          </a:xfrm>
          <a:prstGeom prst="rect">
            <a:avLst/>
          </a:prstGeom>
          <a:noFill/>
        </p:spPr>
        <p:txBody>
          <a:bodyPr wrap="square" rtlCol="0">
            <a:spAutoFit/>
          </a:bodyPr>
          <a:lstStyle/>
          <a:p>
            <a:r>
              <a:rPr lang="it-IT" sz="900" dirty="0"/>
              <a:t>Fonte: elaborazioni su Dati </a:t>
            </a:r>
            <a:r>
              <a:rPr lang="it-IT" sz="900" b="1" dirty="0"/>
              <a:t>Dipartimento per la giustizia minorile e di comunità- Sezione Statistica</a:t>
            </a:r>
            <a:endParaRPr lang="it-IT" sz="900" dirty="0"/>
          </a:p>
        </p:txBody>
      </p:sp>
      <p:graphicFrame>
        <p:nvGraphicFramePr>
          <p:cNvPr id="6" name="Grafico 5"/>
          <p:cNvGraphicFramePr>
            <a:graphicFrameLocks/>
          </p:cNvGraphicFramePr>
          <p:nvPr/>
        </p:nvGraphicFramePr>
        <p:xfrm>
          <a:off x="775855" y="1882486"/>
          <a:ext cx="7242290" cy="29866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466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44624"/>
            <a:ext cx="8229600" cy="1143000"/>
          </a:xfrm>
        </p:spPr>
        <p:style>
          <a:lnRef idx="2">
            <a:schemeClr val="accent1"/>
          </a:lnRef>
          <a:fillRef idx="1">
            <a:schemeClr val="lt1"/>
          </a:fillRef>
          <a:effectRef idx="0">
            <a:schemeClr val="accent1"/>
          </a:effectRef>
          <a:fontRef idx="minor">
            <a:schemeClr val="dk1"/>
          </a:fontRef>
        </p:style>
        <p:txBody>
          <a:bodyPr>
            <a:normAutofit/>
          </a:bodyPr>
          <a:lstStyle/>
          <a:p>
            <a:r>
              <a:rPr lang="it-IT" sz="2000" dirty="0"/>
              <a:t>Giustizia minorile : ingressi in IPM e in CPA nel Lazio dal 2010 al 2023</a:t>
            </a:r>
          </a:p>
        </p:txBody>
      </p:sp>
      <p:sp>
        <p:nvSpPr>
          <p:cNvPr id="6" name="CasellaDiTesto 5"/>
          <p:cNvSpPr txBox="1"/>
          <p:nvPr/>
        </p:nvSpPr>
        <p:spPr>
          <a:xfrm>
            <a:off x="1979712" y="6453317"/>
            <a:ext cx="6324617" cy="276999"/>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it-IT" sz="1200" dirty="0"/>
              <a:t>Fonte: elaborazioni di dati </a:t>
            </a:r>
            <a:r>
              <a:rPr lang="it-IT" sz="1200" b="1" dirty="0"/>
              <a:t>Dipartimento per la giustizia minorile e di comunità- Sezione Statistica</a:t>
            </a:r>
            <a:endParaRPr lang="it-IT" sz="1200" dirty="0"/>
          </a:p>
        </p:txBody>
      </p:sp>
      <p:graphicFrame>
        <p:nvGraphicFramePr>
          <p:cNvPr id="5" name="Grafico 4"/>
          <p:cNvGraphicFramePr>
            <a:graphicFrameLocks/>
          </p:cNvGraphicFramePr>
          <p:nvPr/>
        </p:nvGraphicFramePr>
        <p:xfrm>
          <a:off x="755576" y="1273243"/>
          <a:ext cx="7246620" cy="5036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4042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0AF15B-5483-E3D9-5583-E2867EB7BB14}"/>
              </a:ext>
            </a:extLst>
          </p:cNvPr>
          <p:cNvSpPr>
            <a:spLocks noGrp="1"/>
          </p:cNvSpPr>
          <p:nvPr>
            <p:ph type="title"/>
          </p:nvPr>
        </p:nvSpPr>
        <p:spPr/>
        <p:txBody>
          <a:bodyPr/>
          <a:lstStyle/>
          <a:p>
            <a:r>
              <a:rPr lang="it-IT" dirty="0"/>
              <a:t>Le </a:t>
            </a:r>
            <a:r>
              <a:rPr lang="it-IT" dirty="0" err="1"/>
              <a:t>Rems</a:t>
            </a:r>
            <a:r>
              <a:rPr lang="it-IT" dirty="0"/>
              <a:t> e la salute mentale</a:t>
            </a:r>
          </a:p>
        </p:txBody>
      </p:sp>
      <p:sp>
        <p:nvSpPr>
          <p:cNvPr id="3" name="Segnaposto testo 2">
            <a:extLst>
              <a:ext uri="{FF2B5EF4-FFF2-40B4-BE49-F238E27FC236}">
                <a16:creationId xmlns:a16="http://schemas.microsoft.com/office/drawing/2014/main" id="{E2AC35BF-8D88-576E-AB96-F1CD5E12C657}"/>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167486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39E383-C6DA-6A6C-B5E5-A5A6C2D953A7}"/>
              </a:ext>
            </a:extLst>
          </p:cNvPr>
          <p:cNvSpPr>
            <a:spLocks noGrp="1"/>
          </p:cNvSpPr>
          <p:nvPr>
            <p:ph type="title"/>
          </p:nvPr>
        </p:nvSpPr>
        <p:spPr>
          <a:xfrm>
            <a:off x="457200" y="274638"/>
            <a:ext cx="7931224" cy="1143000"/>
          </a:xfrm>
        </p:spPr>
        <p:txBody>
          <a:bodyPr>
            <a:normAutofit fontScale="90000"/>
          </a:bodyPr>
          <a:lstStyle/>
          <a:p>
            <a:r>
              <a:rPr lang="it-IT" dirty="0"/>
              <a:t>Presenze nelle </a:t>
            </a:r>
            <a:r>
              <a:rPr lang="it-IT" dirty="0" err="1"/>
              <a:t>Rems</a:t>
            </a:r>
            <a:r>
              <a:rPr lang="it-IT" dirty="0"/>
              <a:t> del Lazio al 31.12. Serie storica 2018-2023</a:t>
            </a:r>
          </a:p>
        </p:txBody>
      </p:sp>
      <p:sp>
        <p:nvSpPr>
          <p:cNvPr id="3" name="Segnaposto contenuto 2">
            <a:extLst>
              <a:ext uri="{FF2B5EF4-FFF2-40B4-BE49-F238E27FC236}">
                <a16:creationId xmlns:a16="http://schemas.microsoft.com/office/drawing/2014/main" id="{D998AE86-E342-F311-B2BC-02D8C7846BBC}"/>
              </a:ext>
            </a:extLst>
          </p:cNvPr>
          <p:cNvSpPr>
            <a:spLocks noGrp="1"/>
          </p:cNvSpPr>
          <p:nvPr>
            <p:ph idx="1"/>
          </p:nvPr>
        </p:nvSpPr>
        <p:spPr/>
        <p:txBody>
          <a:bodyPr/>
          <a:lstStyle/>
          <a:p>
            <a:endParaRPr lang="it-IT" dirty="0"/>
          </a:p>
        </p:txBody>
      </p:sp>
      <p:graphicFrame>
        <p:nvGraphicFramePr>
          <p:cNvPr id="17" name="Oggetto 16">
            <a:extLst>
              <a:ext uri="{FF2B5EF4-FFF2-40B4-BE49-F238E27FC236}">
                <a16:creationId xmlns:a16="http://schemas.microsoft.com/office/drawing/2014/main" id="{E17D7DCA-FB13-D0A7-461A-2D6620D4C6C4}"/>
              </a:ext>
            </a:extLst>
          </p:cNvPr>
          <p:cNvGraphicFramePr>
            <a:graphicFrameLocks noChangeAspect="1"/>
          </p:cNvGraphicFramePr>
          <p:nvPr>
            <p:extLst>
              <p:ext uri="{D42A27DB-BD31-4B8C-83A1-F6EECF244321}">
                <p14:modId xmlns:p14="http://schemas.microsoft.com/office/powerpoint/2010/main" val="820753166"/>
              </p:ext>
            </p:extLst>
          </p:nvPr>
        </p:nvGraphicFramePr>
        <p:xfrm>
          <a:off x="457200" y="1600201"/>
          <a:ext cx="8229600" cy="4525962"/>
        </p:xfrm>
        <a:graphic>
          <a:graphicData uri="http://schemas.openxmlformats.org/presentationml/2006/ole">
            <mc:AlternateContent xmlns:mc="http://schemas.openxmlformats.org/markup-compatibility/2006">
              <mc:Choice xmlns:v="urn:schemas-microsoft-com:vml" Requires="v">
                <p:oleObj name="Documento" r:id="rId2" imgW="6337300" imgH="2959100" progId="Word.Document.12">
                  <p:embed/>
                </p:oleObj>
              </mc:Choice>
              <mc:Fallback>
                <p:oleObj name="Documento" r:id="rId2" imgW="6337300" imgH="2959100" progId="Word.Document.12">
                  <p:embed/>
                  <p:pic>
                    <p:nvPicPr>
                      <p:cNvPr id="0" name=""/>
                      <p:cNvPicPr/>
                      <p:nvPr/>
                    </p:nvPicPr>
                    <p:blipFill>
                      <a:blip r:embed="rId3"/>
                      <a:stretch>
                        <a:fillRect/>
                      </a:stretch>
                    </p:blipFill>
                    <p:spPr>
                      <a:xfrm>
                        <a:off x="457200" y="1600201"/>
                        <a:ext cx="8229600" cy="4525962"/>
                      </a:xfrm>
                      <a:prstGeom prst="rect">
                        <a:avLst/>
                      </a:prstGeom>
                    </p:spPr>
                  </p:pic>
                </p:oleObj>
              </mc:Fallback>
            </mc:AlternateContent>
          </a:graphicData>
        </a:graphic>
      </p:graphicFrame>
    </p:spTree>
    <p:extLst>
      <p:ext uri="{BB962C8B-B14F-4D97-AF65-F5344CB8AC3E}">
        <p14:creationId xmlns:p14="http://schemas.microsoft.com/office/powerpoint/2010/main" val="318558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759C9C-B1DD-8138-96C4-713F7EB7ED1C}"/>
              </a:ext>
            </a:extLst>
          </p:cNvPr>
          <p:cNvSpPr>
            <a:spLocks noGrp="1"/>
          </p:cNvSpPr>
          <p:nvPr>
            <p:ph type="title"/>
          </p:nvPr>
        </p:nvSpPr>
        <p:spPr>
          <a:xfrm>
            <a:off x="457200" y="274638"/>
            <a:ext cx="7931224" cy="1143000"/>
          </a:xfrm>
        </p:spPr>
        <p:txBody>
          <a:bodyPr>
            <a:normAutofit fontScale="90000"/>
          </a:bodyPr>
          <a:lstStyle/>
          <a:p>
            <a:r>
              <a:rPr lang="it-IT" dirty="0"/>
              <a:t>Lista d’attesa </a:t>
            </a:r>
            <a:r>
              <a:rPr lang="it-IT" dirty="0" err="1"/>
              <a:t>Rems</a:t>
            </a:r>
            <a:r>
              <a:rPr lang="it-IT" dirty="0"/>
              <a:t> Lazio al 31.12. Serie storica 2018-2023</a:t>
            </a:r>
          </a:p>
        </p:txBody>
      </p:sp>
      <p:sp>
        <p:nvSpPr>
          <p:cNvPr id="3" name="Segnaposto contenuto 2">
            <a:extLst>
              <a:ext uri="{FF2B5EF4-FFF2-40B4-BE49-F238E27FC236}">
                <a16:creationId xmlns:a16="http://schemas.microsoft.com/office/drawing/2014/main" id="{8907AA22-1509-05A3-4969-9ECA8EFE4CDD}"/>
              </a:ext>
            </a:extLst>
          </p:cNvPr>
          <p:cNvSpPr>
            <a:spLocks noGrp="1"/>
          </p:cNvSpPr>
          <p:nvPr>
            <p:ph idx="1"/>
          </p:nvPr>
        </p:nvSpPr>
        <p:spPr/>
        <p:txBody>
          <a:bodyPr/>
          <a:lstStyle/>
          <a:p>
            <a:endParaRPr lang="it-IT" dirty="0"/>
          </a:p>
        </p:txBody>
      </p:sp>
      <p:graphicFrame>
        <p:nvGraphicFramePr>
          <p:cNvPr id="4" name="Oggetto 3">
            <a:extLst>
              <a:ext uri="{FF2B5EF4-FFF2-40B4-BE49-F238E27FC236}">
                <a16:creationId xmlns:a16="http://schemas.microsoft.com/office/drawing/2014/main" id="{B8F23C34-34FE-1416-01E1-5185766FC7B2}"/>
              </a:ext>
            </a:extLst>
          </p:cNvPr>
          <p:cNvGraphicFramePr>
            <a:graphicFrameLocks noChangeAspect="1"/>
          </p:cNvGraphicFramePr>
          <p:nvPr>
            <p:extLst>
              <p:ext uri="{D42A27DB-BD31-4B8C-83A1-F6EECF244321}">
                <p14:modId xmlns:p14="http://schemas.microsoft.com/office/powerpoint/2010/main" val="1558143610"/>
              </p:ext>
            </p:extLst>
          </p:nvPr>
        </p:nvGraphicFramePr>
        <p:xfrm>
          <a:off x="457200" y="1600201"/>
          <a:ext cx="8229600" cy="4525962"/>
        </p:xfrm>
        <a:graphic>
          <a:graphicData uri="http://schemas.openxmlformats.org/presentationml/2006/ole">
            <mc:AlternateContent xmlns:mc="http://schemas.openxmlformats.org/markup-compatibility/2006">
              <mc:Choice xmlns:v="urn:schemas-microsoft-com:vml" Requires="v">
                <p:oleObj name="Documento" r:id="rId2" imgW="6337300" imgH="3009900" progId="Word.Document.12">
                  <p:embed/>
                </p:oleObj>
              </mc:Choice>
              <mc:Fallback>
                <p:oleObj name="Documento" r:id="rId2" imgW="6337300" imgH="3009900" progId="Word.Document.12">
                  <p:embed/>
                  <p:pic>
                    <p:nvPicPr>
                      <p:cNvPr id="0" name=""/>
                      <p:cNvPicPr/>
                      <p:nvPr/>
                    </p:nvPicPr>
                    <p:blipFill>
                      <a:blip r:embed="rId3"/>
                      <a:stretch>
                        <a:fillRect/>
                      </a:stretch>
                    </p:blipFill>
                    <p:spPr>
                      <a:xfrm>
                        <a:off x="457200" y="1600201"/>
                        <a:ext cx="8229600" cy="4525962"/>
                      </a:xfrm>
                      <a:prstGeom prst="rect">
                        <a:avLst/>
                      </a:prstGeom>
                    </p:spPr>
                  </p:pic>
                </p:oleObj>
              </mc:Fallback>
            </mc:AlternateContent>
          </a:graphicData>
        </a:graphic>
      </p:graphicFrame>
    </p:spTree>
    <p:extLst>
      <p:ext uri="{BB962C8B-B14F-4D97-AF65-F5344CB8AC3E}">
        <p14:creationId xmlns:p14="http://schemas.microsoft.com/office/powerpoint/2010/main" val="2706689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ABD8E6-88F2-64F7-2F84-7C92DA5C8081}"/>
              </a:ext>
            </a:extLst>
          </p:cNvPr>
          <p:cNvSpPr>
            <a:spLocks noGrp="1"/>
          </p:cNvSpPr>
          <p:nvPr>
            <p:ph type="title"/>
          </p:nvPr>
        </p:nvSpPr>
        <p:spPr>
          <a:xfrm>
            <a:off x="457200" y="274638"/>
            <a:ext cx="7931224" cy="1143000"/>
          </a:xfrm>
        </p:spPr>
        <p:txBody>
          <a:bodyPr>
            <a:noAutofit/>
          </a:bodyPr>
          <a:lstStyle/>
          <a:p>
            <a:r>
              <a:rPr lang="it-IT" sz="3200" dirty="0"/>
              <a:t>Persone in lista d’attesa </a:t>
            </a:r>
            <a:r>
              <a:rPr lang="it-IT" sz="3200" dirty="0" err="1"/>
              <a:t>Rems</a:t>
            </a:r>
            <a:r>
              <a:rPr lang="it-IT" sz="3200" dirty="0"/>
              <a:t> Lazio per struttura o luogo di ubicazione al 9.4.2024</a:t>
            </a:r>
          </a:p>
        </p:txBody>
      </p:sp>
      <p:sp>
        <p:nvSpPr>
          <p:cNvPr id="3" name="Segnaposto contenuto 2">
            <a:extLst>
              <a:ext uri="{FF2B5EF4-FFF2-40B4-BE49-F238E27FC236}">
                <a16:creationId xmlns:a16="http://schemas.microsoft.com/office/drawing/2014/main" id="{015CD271-27CA-78DC-BCCA-23722994A142}"/>
              </a:ext>
            </a:extLst>
          </p:cNvPr>
          <p:cNvSpPr>
            <a:spLocks noGrp="1"/>
          </p:cNvSpPr>
          <p:nvPr>
            <p:ph idx="1"/>
          </p:nvPr>
        </p:nvSpPr>
        <p:spPr/>
        <p:txBody>
          <a:bodyPr/>
          <a:lstStyle/>
          <a:p>
            <a:endParaRPr lang="it-IT"/>
          </a:p>
        </p:txBody>
      </p:sp>
      <p:graphicFrame>
        <p:nvGraphicFramePr>
          <p:cNvPr id="4" name="Oggetto 3">
            <a:extLst>
              <a:ext uri="{FF2B5EF4-FFF2-40B4-BE49-F238E27FC236}">
                <a16:creationId xmlns:a16="http://schemas.microsoft.com/office/drawing/2014/main" id="{E843248A-1CC3-E573-FFBB-45CA82653B62}"/>
              </a:ext>
            </a:extLst>
          </p:cNvPr>
          <p:cNvGraphicFramePr>
            <a:graphicFrameLocks noChangeAspect="1"/>
          </p:cNvGraphicFramePr>
          <p:nvPr>
            <p:extLst>
              <p:ext uri="{D42A27DB-BD31-4B8C-83A1-F6EECF244321}">
                <p14:modId xmlns:p14="http://schemas.microsoft.com/office/powerpoint/2010/main" val="1700793511"/>
              </p:ext>
            </p:extLst>
          </p:nvPr>
        </p:nvGraphicFramePr>
        <p:xfrm>
          <a:off x="457200" y="1600201"/>
          <a:ext cx="8229600" cy="4525962"/>
        </p:xfrm>
        <a:graphic>
          <a:graphicData uri="http://schemas.openxmlformats.org/presentationml/2006/ole">
            <mc:AlternateContent xmlns:mc="http://schemas.openxmlformats.org/markup-compatibility/2006">
              <mc:Choice xmlns:v="urn:schemas-microsoft-com:vml" Requires="v">
                <p:oleObj name="Documento" r:id="rId2" imgW="6337300" imgH="3149600" progId="Word.Document.12">
                  <p:embed/>
                </p:oleObj>
              </mc:Choice>
              <mc:Fallback>
                <p:oleObj name="Documento" r:id="rId2" imgW="6337300" imgH="3149600" progId="Word.Document.12">
                  <p:embed/>
                  <p:pic>
                    <p:nvPicPr>
                      <p:cNvPr id="0" name=""/>
                      <p:cNvPicPr/>
                      <p:nvPr/>
                    </p:nvPicPr>
                    <p:blipFill>
                      <a:blip r:embed="rId3"/>
                      <a:stretch>
                        <a:fillRect/>
                      </a:stretch>
                    </p:blipFill>
                    <p:spPr>
                      <a:xfrm>
                        <a:off x="457200" y="1600201"/>
                        <a:ext cx="8229600" cy="4525962"/>
                      </a:xfrm>
                      <a:prstGeom prst="rect">
                        <a:avLst/>
                      </a:prstGeom>
                    </p:spPr>
                  </p:pic>
                </p:oleObj>
              </mc:Fallback>
            </mc:AlternateContent>
          </a:graphicData>
        </a:graphic>
      </p:graphicFrame>
    </p:spTree>
    <p:extLst>
      <p:ext uri="{BB962C8B-B14F-4D97-AF65-F5344CB8AC3E}">
        <p14:creationId xmlns:p14="http://schemas.microsoft.com/office/powerpoint/2010/main" val="20335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3AD1F7-C4FF-73DF-547C-92056E4A4D80}"/>
              </a:ext>
            </a:extLst>
          </p:cNvPr>
          <p:cNvSpPr>
            <a:spLocks noGrp="1"/>
          </p:cNvSpPr>
          <p:nvPr>
            <p:ph type="title"/>
          </p:nvPr>
        </p:nvSpPr>
        <p:spPr/>
        <p:txBody>
          <a:bodyPr/>
          <a:lstStyle/>
          <a:p>
            <a:r>
              <a:rPr lang="it-IT" dirty="0"/>
              <a:t>Il Cpr di Ponte Galeria</a:t>
            </a:r>
          </a:p>
        </p:txBody>
      </p:sp>
      <p:sp>
        <p:nvSpPr>
          <p:cNvPr id="3" name="Segnaposto testo 2">
            <a:extLst>
              <a:ext uri="{FF2B5EF4-FFF2-40B4-BE49-F238E27FC236}">
                <a16:creationId xmlns:a16="http://schemas.microsoft.com/office/drawing/2014/main" id="{89A2D2CE-3055-1557-7782-F05C7DB65E67}"/>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073380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44624"/>
            <a:ext cx="8229600" cy="1143000"/>
          </a:xfrm>
        </p:spPr>
        <p:style>
          <a:lnRef idx="2">
            <a:schemeClr val="accent1"/>
          </a:lnRef>
          <a:fillRef idx="1">
            <a:schemeClr val="lt1"/>
          </a:fillRef>
          <a:effectRef idx="0">
            <a:schemeClr val="accent1"/>
          </a:effectRef>
          <a:fontRef idx="minor">
            <a:schemeClr val="dk1"/>
          </a:fontRef>
        </p:style>
        <p:txBody>
          <a:bodyPr>
            <a:normAutofit/>
          </a:bodyPr>
          <a:lstStyle/>
          <a:p>
            <a:r>
              <a:rPr lang="it-IT" sz="2000" dirty="0"/>
              <a:t>Persone transitate nel CPR di Ponte Galeria 2019-2023</a:t>
            </a:r>
          </a:p>
        </p:txBody>
      </p:sp>
      <p:sp>
        <p:nvSpPr>
          <p:cNvPr id="6" name="CasellaDiTesto 5"/>
          <p:cNvSpPr txBox="1"/>
          <p:nvPr/>
        </p:nvSpPr>
        <p:spPr>
          <a:xfrm>
            <a:off x="1979712" y="6453317"/>
            <a:ext cx="2962542" cy="276999"/>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it-IT" sz="1200" dirty="0"/>
              <a:t>Fonte: elaborazioni di dati Questura di Roma</a:t>
            </a:r>
          </a:p>
        </p:txBody>
      </p:sp>
      <p:graphicFrame>
        <p:nvGraphicFramePr>
          <p:cNvPr id="5" name="Grafico 4"/>
          <p:cNvGraphicFramePr>
            <a:graphicFrameLocks/>
          </p:cNvGraphicFramePr>
          <p:nvPr/>
        </p:nvGraphicFramePr>
        <p:xfrm>
          <a:off x="683568" y="1503044"/>
          <a:ext cx="7168842" cy="46622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986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nvGraphicFramePr>
        <p:xfrm>
          <a:off x="4644008" y="1853057"/>
          <a:ext cx="4355976" cy="380983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olo 1"/>
          <p:cNvSpPr>
            <a:spLocks noGrp="1"/>
          </p:cNvSpPr>
          <p:nvPr>
            <p:ph type="title"/>
          </p:nvPr>
        </p:nvSpPr>
        <p:spPr>
          <a:xfrm>
            <a:off x="107504" y="44624"/>
            <a:ext cx="8229600" cy="1143000"/>
          </a:xfrm>
        </p:spPr>
        <p:style>
          <a:lnRef idx="2">
            <a:schemeClr val="accent1"/>
          </a:lnRef>
          <a:fillRef idx="1">
            <a:schemeClr val="lt1"/>
          </a:fillRef>
          <a:effectRef idx="0">
            <a:schemeClr val="accent1"/>
          </a:effectRef>
          <a:fontRef idx="minor">
            <a:schemeClr val="dk1"/>
          </a:fontRef>
        </p:style>
        <p:txBody>
          <a:bodyPr>
            <a:normAutofit/>
          </a:bodyPr>
          <a:lstStyle/>
          <a:p>
            <a:r>
              <a:rPr lang="it-IT" sz="2000" dirty="0"/>
              <a:t>Numero di suicidi negli istituti penitenziari d’Italia e del Lazio 2019-2024 (*)</a:t>
            </a:r>
            <a:br>
              <a:rPr lang="it-IT" sz="2000" dirty="0"/>
            </a:br>
            <a:r>
              <a:rPr lang="it-IT" sz="1800" dirty="0"/>
              <a:t>(per il 2024 il dato è al 7 luglio)</a:t>
            </a:r>
          </a:p>
        </p:txBody>
      </p:sp>
      <p:sp>
        <p:nvSpPr>
          <p:cNvPr id="7" name="CasellaDiTesto 6"/>
          <p:cNvSpPr txBox="1"/>
          <p:nvPr/>
        </p:nvSpPr>
        <p:spPr>
          <a:xfrm>
            <a:off x="755576" y="6285542"/>
            <a:ext cx="7434984" cy="276999"/>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it-IT" sz="1200" dirty="0"/>
              <a:t>Fonte: Nostre elaborazioni su dati Ristretti Orizzonti e Garante Nazionale dei diritti delle persone private della libertà</a:t>
            </a:r>
          </a:p>
        </p:txBody>
      </p:sp>
      <p:sp>
        <p:nvSpPr>
          <p:cNvPr id="8" name="CasellaDiTesto 7"/>
          <p:cNvSpPr txBox="1"/>
          <p:nvPr/>
        </p:nvSpPr>
        <p:spPr>
          <a:xfrm>
            <a:off x="683568" y="5823874"/>
            <a:ext cx="6698244" cy="307777"/>
          </a:xfrm>
          <a:prstGeom prst="rect">
            <a:avLst/>
          </a:prstGeom>
          <a:noFill/>
        </p:spPr>
        <p:txBody>
          <a:bodyPr wrap="none" rtlCol="0">
            <a:spAutoFit/>
          </a:bodyPr>
          <a:lstStyle/>
          <a:p>
            <a:r>
              <a:rPr lang="it-IT" sz="1400" dirty="0"/>
              <a:t>Nota: Tra i suicidi del 2024 è compreso l’ultimo evento verificatosi a Frosinone il 30 giugno</a:t>
            </a:r>
          </a:p>
        </p:txBody>
      </p:sp>
      <p:graphicFrame>
        <p:nvGraphicFramePr>
          <p:cNvPr id="9" name="Grafico 8"/>
          <p:cNvGraphicFramePr>
            <a:graphicFrameLocks/>
          </p:cNvGraphicFramePr>
          <p:nvPr/>
        </p:nvGraphicFramePr>
        <p:xfrm>
          <a:off x="0" y="1853057"/>
          <a:ext cx="4572000" cy="3816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9901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4E7C75-52B4-4B21-F35D-B9EB9C601FA3}"/>
              </a:ext>
            </a:extLst>
          </p:cNvPr>
          <p:cNvSpPr>
            <a:spLocks noGrp="1"/>
          </p:cNvSpPr>
          <p:nvPr>
            <p:ph type="title"/>
          </p:nvPr>
        </p:nvSpPr>
        <p:spPr/>
        <p:txBody>
          <a:bodyPr>
            <a:normAutofit fontScale="90000"/>
          </a:bodyPr>
          <a:lstStyle/>
          <a:p>
            <a:r>
              <a:rPr lang="it-IT" dirty="0"/>
              <a:t>Persone uscite dal Cpr nel 2023 secondo il motivo</a:t>
            </a:r>
          </a:p>
        </p:txBody>
      </p:sp>
      <p:graphicFrame>
        <p:nvGraphicFramePr>
          <p:cNvPr id="4" name="Segnaposto contenuto 3">
            <a:extLst>
              <a:ext uri="{FF2B5EF4-FFF2-40B4-BE49-F238E27FC236}">
                <a16:creationId xmlns:a16="http://schemas.microsoft.com/office/drawing/2014/main" id="{13503119-7A43-64B1-05EB-B4D7757E8E57}"/>
              </a:ext>
            </a:extLst>
          </p:cNvPr>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5016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44624"/>
            <a:ext cx="8229600" cy="1143000"/>
          </a:xfrm>
        </p:spPr>
        <p:style>
          <a:lnRef idx="2">
            <a:schemeClr val="accent1"/>
          </a:lnRef>
          <a:fillRef idx="1">
            <a:schemeClr val="lt1"/>
          </a:fillRef>
          <a:effectRef idx="0">
            <a:schemeClr val="accent1"/>
          </a:effectRef>
          <a:fontRef idx="minor">
            <a:schemeClr val="dk1"/>
          </a:fontRef>
        </p:style>
        <p:txBody>
          <a:bodyPr>
            <a:normAutofit/>
          </a:bodyPr>
          <a:lstStyle/>
          <a:p>
            <a:r>
              <a:rPr lang="it-IT" sz="2000" b="1" dirty="0"/>
              <a:t>Detenuti Stranieri negli istituti penitenziari del Lazio e in Italia</a:t>
            </a:r>
          </a:p>
        </p:txBody>
      </p:sp>
      <p:sp>
        <p:nvSpPr>
          <p:cNvPr id="6" name="CasellaDiTesto 5"/>
          <p:cNvSpPr txBox="1"/>
          <p:nvPr/>
        </p:nvSpPr>
        <p:spPr>
          <a:xfrm>
            <a:off x="6789069" y="6237312"/>
            <a:ext cx="2104294" cy="276999"/>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it-IT" sz="1200" dirty="0"/>
              <a:t>Fonte: elaborazioni di dati DAP</a:t>
            </a:r>
          </a:p>
        </p:txBody>
      </p:sp>
      <p:graphicFrame>
        <p:nvGraphicFramePr>
          <p:cNvPr id="5" name="Grafico 4">
            <a:extLst>
              <a:ext uri="{FF2B5EF4-FFF2-40B4-BE49-F238E27FC236}">
                <a16:creationId xmlns:a16="http://schemas.microsoft.com/office/drawing/2014/main" id="{00000000-0008-0000-0300-000002000000}"/>
              </a:ext>
            </a:extLst>
          </p:cNvPr>
          <p:cNvGraphicFramePr>
            <a:graphicFrameLocks/>
          </p:cNvGraphicFramePr>
          <p:nvPr/>
        </p:nvGraphicFramePr>
        <p:xfrm>
          <a:off x="784860" y="1381124"/>
          <a:ext cx="7963604" cy="44961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5174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C3462D-6C87-C5C5-69C4-B3DEF1414DB3}"/>
              </a:ext>
            </a:extLst>
          </p:cNvPr>
          <p:cNvSpPr>
            <a:spLocks noGrp="1"/>
          </p:cNvSpPr>
          <p:nvPr>
            <p:ph type="title"/>
          </p:nvPr>
        </p:nvSpPr>
        <p:spPr/>
        <p:txBody>
          <a:bodyPr/>
          <a:lstStyle/>
          <a:p>
            <a:r>
              <a:rPr lang="it-IT" dirty="0"/>
              <a:t>Le pene residue</a:t>
            </a:r>
          </a:p>
        </p:txBody>
      </p:sp>
      <p:sp>
        <p:nvSpPr>
          <p:cNvPr id="3" name="Segnaposto testo 2">
            <a:extLst>
              <a:ext uri="{FF2B5EF4-FFF2-40B4-BE49-F238E27FC236}">
                <a16:creationId xmlns:a16="http://schemas.microsoft.com/office/drawing/2014/main" id="{69A318BD-489C-A697-CC0C-73DD1A1F2F4E}"/>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616842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44624"/>
            <a:ext cx="8229600" cy="1143000"/>
          </a:xfrm>
        </p:spPr>
        <p:style>
          <a:lnRef idx="2">
            <a:schemeClr val="accent1"/>
          </a:lnRef>
          <a:fillRef idx="1">
            <a:schemeClr val="lt1"/>
          </a:fillRef>
          <a:effectRef idx="0">
            <a:schemeClr val="accent1"/>
          </a:effectRef>
          <a:fontRef idx="minor">
            <a:schemeClr val="dk1"/>
          </a:fontRef>
        </p:style>
        <p:txBody>
          <a:bodyPr>
            <a:normAutofit/>
          </a:bodyPr>
          <a:lstStyle/>
          <a:p>
            <a:r>
              <a:rPr lang="it-IT" sz="2000" dirty="0"/>
              <a:t>Ripartizione percentuale dei detenuti in Italia e nel Lazio per durata della </a:t>
            </a:r>
            <a:r>
              <a:rPr lang="it-IT" sz="2000" b="1" dirty="0"/>
              <a:t>pena residua </a:t>
            </a:r>
            <a:r>
              <a:rPr lang="it-IT" sz="2000" dirty="0"/>
              <a:t>al 31 dicembre 2023</a:t>
            </a:r>
          </a:p>
        </p:txBody>
      </p:sp>
      <p:sp>
        <p:nvSpPr>
          <p:cNvPr id="6" name="CasellaDiTesto 5"/>
          <p:cNvSpPr txBox="1"/>
          <p:nvPr/>
        </p:nvSpPr>
        <p:spPr>
          <a:xfrm>
            <a:off x="1979712" y="6453317"/>
            <a:ext cx="2104294" cy="276999"/>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it-IT" sz="1200" dirty="0"/>
              <a:t>Fonte: elaborazioni di dati DAP</a:t>
            </a:r>
          </a:p>
        </p:txBody>
      </p:sp>
      <p:graphicFrame>
        <p:nvGraphicFramePr>
          <p:cNvPr id="7" name="Grafico 6"/>
          <p:cNvGraphicFramePr>
            <a:graphicFrameLocks/>
          </p:cNvGraphicFramePr>
          <p:nvPr/>
        </p:nvGraphicFramePr>
        <p:xfrm>
          <a:off x="251520" y="1506854"/>
          <a:ext cx="8352928" cy="45864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1308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44624"/>
            <a:ext cx="8229600" cy="1143000"/>
          </a:xfrm>
        </p:spPr>
        <p:style>
          <a:lnRef idx="2">
            <a:schemeClr val="accent1"/>
          </a:lnRef>
          <a:fillRef idx="1">
            <a:schemeClr val="lt1"/>
          </a:fillRef>
          <a:effectRef idx="0">
            <a:schemeClr val="accent1"/>
          </a:effectRef>
          <a:fontRef idx="minor">
            <a:schemeClr val="dk1"/>
          </a:fontRef>
        </p:style>
        <p:txBody>
          <a:bodyPr>
            <a:normAutofit/>
          </a:bodyPr>
          <a:lstStyle/>
          <a:p>
            <a:r>
              <a:rPr lang="it-IT" sz="2000" dirty="0"/>
              <a:t>Confronto tra numero di detenuti per pene residua e posti disponibili negli istituti di pena del Lazio (dati al 31.12.2023) </a:t>
            </a:r>
          </a:p>
        </p:txBody>
      </p:sp>
      <p:sp>
        <p:nvSpPr>
          <p:cNvPr id="6" name="CasellaDiTesto 5"/>
          <p:cNvSpPr txBox="1"/>
          <p:nvPr/>
        </p:nvSpPr>
        <p:spPr>
          <a:xfrm>
            <a:off x="1979712" y="6453317"/>
            <a:ext cx="2104294" cy="276999"/>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it-IT" sz="1200" dirty="0"/>
              <a:t>Fonte: elaborazioni di dati DAP</a:t>
            </a:r>
          </a:p>
        </p:txBody>
      </p:sp>
      <p:graphicFrame>
        <p:nvGraphicFramePr>
          <p:cNvPr id="5" name="Grafico 4"/>
          <p:cNvGraphicFramePr>
            <a:graphicFrameLocks/>
          </p:cNvGraphicFramePr>
          <p:nvPr/>
        </p:nvGraphicFramePr>
        <p:xfrm>
          <a:off x="1055370" y="1367790"/>
          <a:ext cx="7033260" cy="4122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1604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5D41F-FA49-A8E1-C74B-B073B5000B62}"/>
              </a:ext>
            </a:extLst>
          </p:cNvPr>
          <p:cNvSpPr>
            <a:spLocks noGrp="1"/>
          </p:cNvSpPr>
          <p:nvPr>
            <p:ph type="title"/>
          </p:nvPr>
        </p:nvSpPr>
        <p:spPr/>
        <p:txBody>
          <a:bodyPr>
            <a:normAutofit fontScale="90000"/>
          </a:bodyPr>
          <a:lstStyle/>
          <a:p>
            <a:r>
              <a:rPr lang="it-IT" dirty="0"/>
              <a:t>Le misure di comunità per adulti e l’accesso alle alternative</a:t>
            </a:r>
          </a:p>
        </p:txBody>
      </p:sp>
      <p:sp>
        <p:nvSpPr>
          <p:cNvPr id="3" name="Segnaposto testo 2">
            <a:extLst>
              <a:ext uri="{FF2B5EF4-FFF2-40B4-BE49-F238E27FC236}">
                <a16:creationId xmlns:a16="http://schemas.microsoft.com/office/drawing/2014/main" id="{C33373C6-A326-AB8C-7374-A6E6749EC622}"/>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582545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44624"/>
            <a:ext cx="8229600" cy="1143000"/>
          </a:xfrm>
        </p:spPr>
        <p:style>
          <a:lnRef idx="2">
            <a:schemeClr val="accent1"/>
          </a:lnRef>
          <a:fillRef idx="1">
            <a:schemeClr val="lt1"/>
          </a:fillRef>
          <a:effectRef idx="0">
            <a:schemeClr val="accent1"/>
          </a:effectRef>
          <a:fontRef idx="minor">
            <a:schemeClr val="dk1"/>
          </a:fontRef>
        </p:style>
        <p:txBody>
          <a:bodyPr>
            <a:normAutofit/>
          </a:bodyPr>
          <a:lstStyle/>
          <a:p>
            <a:r>
              <a:rPr lang="it-IT" sz="2000" dirty="0"/>
              <a:t>Numero persone in carico all’Ufficio Esecuzione Penale esterna del Lazio per tipo di misura / sanzione 2014-2023</a:t>
            </a:r>
          </a:p>
        </p:txBody>
      </p:sp>
      <p:sp>
        <p:nvSpPr>
          <p:cNvPr id="6" name="CasellaDiTesto 5"/>
          <p:cNvSpPr txBox="1"/>
          <p:nvPr/>
        </p:nvSpPr>
        <p:spPr>
          <a:xfrm>
            <a:off x="331391" y="5949280"/>
            <a:ext cx="3327834" cy="276999"/>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it-IT" sz="1200" dirty="0"/>
              <a:t>Fonte: Ufficio Esecuzione Penale Esterna del Lazio </a:t>
            </a:r>
          </a:p>
        </p:txBody>
      </p:sp>
      <p:graphicFrame>
        <p:nvGraphicFramePr>
          <p:cNvPr id="7" name="Grafico 6"/>
          <p:cNvGraphicFramePr/>
          <p:nvPr/>
        </p:nvGraphicFramePr>
        <p:xfrm>
          <a:off x="331391" y="1187990"/>
          <a:ext cx="8201048" cy="4464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8541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107504" y="44624"/>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it-IT" sz="2000" b="1" dirty="0">
                <a:solidFill>
                  <a:srgbClr val="002060"/>
                </a:solidFill>
              </a:rPr>
              <a:t>Distribuzioni percentuali delle misure penali per adulti in corso,</a:t>
            </a:r>
          </a:p>
          <a:p>
            <a:r>
              <a:rPr lang="it-IT" sz="2000" b="1" dirty="0">
                <a:solidFill>
                  <a:srgbClr val="002060"/>
                </a:solidFill>
              </a:rPr>
              <a:t>in carcere o all’esterno, in Italia e nel Lazio, al 31.12.2023</a:t>
            </a:r>
            <a:endParaRPr lang="it-IT" sz="1000" b="1" dirty="0">
              <a:solidFill>
                <a:srgbClr val="002060"/>
              </a:solidFill>
            </a:endParaRPr>
          </a:p>
        </p:txBody>
      </p:sp>
      <p:sp>
        <p:nvSpPr>
          <p:cNvPr id="8" name="Rectangle 5">
            <a:extLst>
              <a:ext uri="{FF2B5EF4-FFF2-40B4-BE49-F238E27FC236}">
                <a16:creationId xmlns:a16="http://schemas.microsoft.com/office/drawing/2014/main" id="{21E53A25-3A44-B3DB-EDF6-F08D71923974}"/>
              </a:ext>
            </a:extLst>
          </p:cNvPr>
          <p:cNvSpPr>
            <a:spLocks noChangeArrowheads="1"/>
          </p:cNvSpPr>
          <p:nvPr/>
        </p:nvSpPr>
        <p:spPr bwMode="auto">
          <a:xfrm>
            <a:off x="1619672" y="234888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9" name="Grafico 8">
            <a:extLst>
              <a:ext uri="{FF2B5EF4-FFF2-40B4-BE49-F238E27FC236}">
                <a16:creationId xmlns:a16="http://schemas.microsoft.com/office/drawing/2014/main" id="{D1085EDC-B935-EB4A-6FDC-9546EC4D3BC1}"/>
              </a:ext>
            </a:extLst>
          </p:cNvPr>
          <p:cNvGraphicFramePr/>
          <p:nvPr>
            <p:extLst>
              <p:ext uri="{D42A27DB-BD31-4B8C-83A1-F6EECF244321}">
                <p14:modId xmlns:p14="http://schemas.microsoft.com/office/powerpoint/2010/main" val="2017608814"/>
              </p:ext>
            </p:extLst>
          </p:nvPr>
        </p:nvGraphicFramePr>
        <p:xfrm>
          <a:off x="107504" y="1187624"/>
          <a:ext cx="8229600" cy="519370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6">
            <a:extLst>
              <a:ext uri="{FF2B5EF4-FFF2-40B4-BE49-F238E27FC236}">
                <a16:creationId xmlns:a16="http://schemas.microsoft.com/office/drawing/2014/main" id="{C17EF1B9-C517-8F5C-EEA0-7A7A8541A90C}"/>
              </a:ext>
            </a:extLst>
          </p:cNvPr>
          <p:cNvSpPr>
            <a:spLocks noChangeArrowheads="1"/>
          </p:cNvSpPr>
          <p:nvPr/>
        </p:nvSpPr>
        <p:spPr bwMode="auto">
          <a:xfrm>
            <a:off x="1619672" y="55365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3107613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7956376" cy="1080120"/>
          </a:xfrm>
          <a:solidFill>
            <a:srgbClr val="0070C0"/>
          </a:solidFill>
        </p:spPr>
        <p:txBody>
          <a:bodyPr>
            <a:normAutofit/>
          </a:bodyPr>
          <a:lstStyle/>
          <a:p>
            <a:r>
              <a:rPr lang="it-IT" sz="2800" b="1" dirty="0">
                <a:solidFill>
                  <a:schemeClr val="bg1"/>
                </a:solidFill>
              </a:rPr>
              <a:t>Raccomandazioni </a:t>
            </a:r>
            <a:r>
              <a:rPr lang="it-IT" sz="2000" b="1" dirty="0">
                <a:solidFill>
                  <a:schemeClr val="bg1"/>
                </a:solidFill>
              </a:rPr>
              <a:t>(1 di 6)</a:t>
            </a:r>
            <a:endParaRPr lang="it-IT" sz="3200" b="1" dirty="0">
              <a:solidFill>
                <a:schemeClr val="bg1"/>
              </a:solidFill>
            </a:endParaRPr>
          </a:p>
        </p:txBody>
      </p:sp>
      <p:graphicFrame>
        <p:nvGraphicFramePr>
          <p:cNvPr id="6" name="Diagramma 5"/>
          <p:cNvGraphicFramePr/>
          <p:nvPr>
            <p:extLst>
              <p:ext uri="{D42A27DB-BD31-4B8C-83A1-F6EECF244321}">
                <p14:modId xmlns:p14="http://schemas.microsoft.com/office/powerpoint/2010/main" val="1236642112"/>
              </p:ext>
            </p:extLst>
          </p:nvPr>
        </p:nvGraphicFramePr>
        <p:xfrm>
          <a:off x="107504" y="1412776"/>
          <a:ext cx="9036496" cy="5179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383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7956376" cy="1080120"/>
          </a:xfrm>
          <a:solidFill>
            <a:srgbClr val="0070C0"/>
          </a:solidFill>
        </p:spPr>
        <p:txBody>
          <a:bodyPr>
            <a:normAutofit/>
          </a:bodyPr>
          <a:lstStyle/>
          <a:p>
            <a:r>
              <a:rPr lang="it-IT" sz="2800" b="1" dirty="0">
                <a:solidFill>
                  <a:schemeClr val="bg1"/>
                </a:solidFill>
              </a:rPr>
              <a:t>Raccomandazioni </a:t>
            </a:r>
            <a:r>
              <a:rPr lang="it-IT" sz="2000" b="1" dirty="0">
                <a:solidFill>
                  <a:schemeClr val="bg1"/>
                </a:solidFill>
              </a:rPr>
              <a:t>(2 di 6)</a:t>
            </a:r>
            <a:endParaRPr lang="it-IT" sz="3200" b="1" dirty="0">
              <a:solidFill>
                <a:schemeClr val="bg1"/>
              </a:solidFill>
            </a:endParaRPr>
          </a:p>
        </p:txBody>
      </p:sp>
      <p:graphicFrame>
        <p:nvGraphicFramePr>
          <p:cNvPr id="6" name="Diagramma 5"/>
          <p:cNvGraphicFramePr/>
          <p:nvPr>
            <p:extLst>
              <p:ext uri="{D42A27DB-BD31-4B8C-83A1-F6EECF244321}">
                <p14:modId xmlns:p14="http://schemas.microsoft.com/office/powerpoint/2010/main" val="1409203755"/>
              </p:ext>
            </p:extLst>
          </p:nvPr>
        </p:nvGraphicFramePr>
        <p:xfrm>
          <a:off x="0" y="1484785"/>
          <a:ext cx="885698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68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C9A3B5-3F1C-1687-FC07-56AB804DCCDE}"/>
              </a:ext>
            </a:extLst>
          </p:cNvPr>
          <p:cNvSpPr>
            <a:spLocks noGrp="1"/>
          </p:cNvSpPr>
          <p:nvPr>
            <p:ph type="title"/>
          </p:nvPr>
        </p:nvSpPr>
        <p:spPr>
          <a:xfrm>
            <a:off x="457200" y="274638"/>
            <a:ext cx="7931224" cy="1143000"/>
          </a:xfrm>
        </p:spPr>
        <p:txBody>
          <a:bodyPr>
            <a:noAutofit/>
          </a:bodyPr>
          <a:lstStyle/>
          <a:p>
            <a:r>
              <a:rPr lang="it-IT" sz="3200" dirty="0"/>
              <a:t>Atti di autolesionismo e suicidi negli istituti penitenziari per adulti del Lazio 2020-2023</a:t>
            </a:r>
          </a:p>
        </p:txBody>
      </p:sp>
      <p:sp>
        <p:nvSpPr>
          <p:cNvPr id="3" name="Segnaposto contenuto 2">
            <a:extLst>
              <a:ext uri="{FF2B5EF4-FFF2-40B4-BE49-F238E27FC236}">
                <a16:creationId xmlns:a16="http://schemas.microsoft.com/office/drawing/2014/main" id="{1F618C68-09B3-8F91-5CA7-90E41575D337}"/>
              </a:ext>
            </a:extLst>
          </p:cNvPr>
          <p:cNvSpPr>
            <a:spLocks noGrp="1"/>
          </p:cNvSpPr>
          <p:nvPr>
            <p:ph idx="1"/>
          </p:nvPr>
        </p:nvSpPr>
        <p:spPr/>
        <p:txBody>
          <a:bodyPr/>
          <a:lstStyle/>
          <a:p>
            <a:endParaRPr lang="it-IT" dirty="0"/>
          </a:p>
        </p:txBody>
      </p:sp>
      <p:sp>
        <p:nvSpPr>
          <p:cNvPr id="4" name="Rectangle 2">
            <a:extLst>
              <a:ext uri="{FF2B5EF4-FFF2-40B4-BE49-F238E27FC236}">
                <a16:creationId xmlns:a16="http://schemas.microsoft.com/office/drawing/2014/main" id="{F37C4C04-1215-221B-7C99-F89FB05FACE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5" name="Grafico 4">
            <a:extLst>
              <a:ext uri="{FF2B5EF4-FFF2-40B4-BE49-F238E27FC236}">
                <a16:creationId xmlns:a16="http://schemas.microsoft.com/office/drawing/2014/main" id="{9248C0E7-DC7B-E8E2-D64D-31DC4F92B958}"/>
              </a:ext>
            </a:extLst>
          </p:cNvPr>
          <p:cNvGraphicFramePr/>
          <p:nvPr>
            <p:extLst>
              <p:ext uri="{D42A27DB-BD31-4B8C-83A1-F6EECF244321}">
                <p14:modId xmlns:p14="http://schemas.microsoft.com/office/powerpoint/2010/main" val="2517794775"/>
              </p:ext>
            </p:extLst>
          </p:nvPr>
        </p:nvGraphicFramePr>
        <p:xfrm>
          <a:off x="457200" y="1600200"/>
          <a:ext cx="8229599"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9618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7956376" cy="1080120"/>
          </a:xfrm>
          <a:solidFill>
            <a:srgbClr val="0070C0"/>
          </a:solidFill>
        </p:spPr>
        <p:txBody>
          <a:bodyPr>
            <a:normAutofit/>
          </a:bodyPr>
          <a:lstStyle/>
          <a:p>
            <a:r>
              <a:rPr lang="it-IT" sz="2800" b="1" dirty="0">
                <a:solidFill>
                  <a:schemeClr val="bg1"/>
                </a:solidFill>
              </a:rPr>
              <a:t>Raccomandazioni </a:t>
            </a:r>
            <a:r>
              <a:rPr lang="it-IT" sz="2000" b="1" dirty="0">
                <a:solidFill>
                  <a:schemeClr val="bg1"/>
                </a:solidFill>
              </a:rPr>
              <a:t>( 3 di 6)</a:t>
            </a:r>
            <a:endParaRPr lang="it-IT" sz="3200" b="1" dirty="0">
              <a:solidFill>
                <a:schemeClr val="bg1"/>
              </a:solidFill>
            </a:endParaRPr>
          </a:p>
        </p:txBody>
      </p:sp>
      <p:graphicFrame>
        <p:nvGraphicFramePr>
          <p:cNvPr id="6" name="Diagramma 5"/>
          <p:cNvGraphicFramePr/>
          <p:nvPr>
            <p:extLst>
              <p:ext uri="{D42A27DB-BD31-4B8C-83A1-F6EECF244321}">
                <p14:modId xmlns:p14="http://schemas.microsoft.com/office/powerpoint/2010/main" val="1462020569"/>
              </p:ext>
            </p:extLst>
          </p:nvPr>
        </p:nvGraphicFramePr>
        <p:xfrm>
          <a:off x="0" y="1484785"/>
          <a:ext cx="91440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6543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7956376" cy="1080120"/>
          </a:xfrm>
          <a:solidFill>
            <a:srgbClr val="0070C0"/>
          </a:solidFill>
        </p:spPr>
        <p:txBody>
          <a:bodyPr>
            <a:normAutofit/>
          </a:bodyPr>
          <a:lstStyle/>
          <a:p>
            <a:r>
              <a:rPr lang="it-IT" sz="2800" b="1" dirty="0">
                <a:solidFill>
                  <a:schemeClr val="bg1"/>
                </a:solidFill>
              </a:rPr>
              <a:t>Raccomandazioni </a:t>
            </a:r>
            <a:r>
              <a:rPr lang="it-IT" sz="2000" b="1" dirty="0">
                <a:solidFill>
                  <a:schemeClr val="bg1"/>
                </a:solidFill>
              </a:rPr>
              <a:t>( 4 di 6)</a:t>
            </a:r>
            <a:endParaRPr lang="it-IT" sz="3200" b="1" dirty="0">
              <a:solidFill>
                <a:schemeClr val="bg1"/>
              </a:solidFill>
            </a:endParaRPr>
          </a:p>
        </p:txBody>
      </p:sp>
      <p:graphicFrame>
        <p:nvGraphicFramePr>
          <p:cNvPr id="6" name="Diagramma 5"/>
          <p:cNvGraphicFramePr/>
          <p:nvPr>
            <p:extLst>
              <p:ext uri="{D42A27DB-BD31-4B8C-83A1-F6EECF244321}">
                <p14:modId xmlns:p14="http://schemas.microsoft.com/office/powerpoint/2010/main" val="1029234740"/>
              </p:ext>
            </p:extLst>
          </p:nvPr>
        </p:nvGraphicFramePr>
        <p:xfrm>
          <a:off x="0" y="1340768"/>
          <a:ext cx="932452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0332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7956376" cy="1080120"/>
          </a:xfrm>
          <a:solidFill>
            <a:srgbClr val="0070C0"/>
          </a:solidFill>
        </p:spPr>
        <p:txBody>
          <a:bodyPr>
            <a:normAutofit/>
          </a:bodyPr>
          <a:lstStyle/>
          <a:p>
            <a:r>
              <a:rPr lang="it-IT" sz="2800" b="1" dirty="0">
                <a:solidFill>
                  <a:schemeClr val="bg1"/>
                </a:solidFill>
              </a:rPr>
              <a:t>Raccomandazioni </a:t>
            </a:r>
            <a:r>
              <a:rPr lang="it-IT" sz="2000" b="1" dirty="0">
                <a:solidFill>
                  <a:schemeClr val="bg1"/>
                </a:solidFill>
              </a:rPr>
              <a:t>( 5 di 6)</a:t>
            </a:r>
            <a:endParaRPr lang="it-IT" sz="3200" b="1" dirty="0">
              <a:solidFill>
                <a:schemeClr val="bg1"/>
              </a:solidFill>
            </a:endParaRPr>
          </a:p>
        </p:txBody>
      </p:sp>
      <p:graphicFrame>
        <p:nvGraphicFramePr>
          <p:cNvPr id="6" name="Diagramma 5"/>
          <p:cNvGraphicFramePr/>
          <p:nvPr>
            <p:extLst>
              <p:ext uri="{D42A27DB-BD31-4B8C-83A1-F6EECF244321}">
                <p14:modId xmlns:p14="http://schemas.microsoft.com/office/powerpoint/2010/main" val="1861283424"/>
              </p:ext>
            </p:extLst>
          </p:nvPr>
        </p:nvGraphicFramePr>
        <p:xfrm>
          <a:off x="0" y="1412776"/>
          <a:ext cx="932452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3558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7956376" cy="1080120"/>
          </a:xfrm>
          <a:solidFill>
            <a:srgbClr val="0070C0"/>
          </a:solidFill>
        </p:spPr>
        <p:txBody>
          <a:bodyPr>
            <a:normAutofit/>
          </a:bodyPr>
          <a:lstStyle/>
          <a:p>
            <a:r>
              <a:rPr lang="it-IT" sz="2800" b="1" dirty="0">
                <a:solidFill>
                  <a:schemeClr val="bg1"/>
                </a:solidFill>
              </a:rPr>
              <a:t>Raccomandazioni </a:t>
            </a:r>
            <a:r>
              <a:rPr lang="it-IT" sz="2000" b="1" dirty="0">
                <a:solidFill>
                  <a:schemeClr val="bg1"/>
                </a:solidFill>
              </a:rPr>
              <a:t>( 6 di 6 )</a:t>
            </a:r>
            <a:endParaRPr lang="it-IT" sz="3200" b="1" dirty="0">
              <a:solidFill>
                <a:schemeClr val="bg1"/>
              </a:solidFill>
            </a:endParaRPr>
          </a:p>
        </p:txBody>
      </p:sp>
      <p:graphicFrame>
        <p:nvGraphicFramePr>
          <p:cNvPr id="6" name="Diagramma 5"/>
          <p:cNvGraphicFramePr/>
          <p:nvPr>
            <p:extLst>
              <p:ext uri="{D42A27DB-BD31-4B8C-83A1-F6EECF244321}">
                <p14:modId xmlns:p14="http://schemas.microsoft.com/office/powerpoint/2010/main" val="1309944275"/>
              </p:ext>
            </p:extLst>
          </p:nvPr>
        </p:nvGraphicFramePr>
        <p:xfrm>
          <a:off x="0" y="1412776"/>
          <a:ext cx="932452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260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D357C5-B697-4FA4-BCCC-0FFDE58005F9}"/>
              </a:ext>
            </a:extLst>
          </p:cNvPr>
          <p:cNvSpPr>
            <a:spLocks noGrp="1"/>
          </p:cNvSpPr>
          <p:nvPr>
            <p:ph type="title"/>
          </p:nvPr>
        </p:nvSpPr>
        <p:spPr/>
        <p:txBody>
          <a:bodyPr>
            <a:normAutofit/>
          </a:bodyPr>
          <a:lstStyle/>
          <a:p>
            <a:r>
              <a:rPr lang="it-IT" sz="2400" dirty="0"/>
              <a:t>Il sito </a:t>
            </a:r>
            <a:r>
              <a:rPr lang="it-IT" sz="2400" b="1" dirty="0">
                <a:hlinkClick r:id="rId2"/>
              </a:rPr>
              <a:t>www.garantedetenutilazio.it</a:t>
            </a:r>
            <a:r>
              <a:rPr lang="it-IT" sz="2400" b="1" dirty="0"/>
              <a:t> </a:t>
            </a:r>
            <a:br>
              <a:rPr lang="it-IT" sz="2400" b="1" dirty="0"/>
            </a:br>
            <a:endParaRPr lang="it-IT" sz="2400" b="1" dirty="0"/>
          </a:p>
        </p:txBody>
      </p:sp>
      <p:pic>
        <p:nvPicPr>
          <p:cNvPr id="5" name="Immagine 4" descr="Immagine che contiene testo&#10;&#10;Descrizione generata automaticamente">
            <a:extLst>
              <a:ext uri="{FF2B5EF4-FFF2-40B4-BE49-F238E27FC236}">
                <a16:creationId xmlns:a16="http://schemas.microsoft.com/office/drawing/2014/main" id="{C9437D95-E69A-438D-AFA1-83B8D913E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387" y="1027713"/>
            <a:ext cx="1956238" cy="1308794"/>
          </a:xfrm>
          <a:prstGeom prst="rect">
            <a:avLst/>
          </a:prstGeom>
        </p:spPr>
      </p:pic>
      <p:pic>
        <p:nvPicPr>
          <p:cNvPr id="3" name="Immagine 2">
            <a:extLst>
              <a:ext uri="{FF2B5EF4-FFF2-40B4-BE49-F238E27FC236}">
                <a16:creationId xmlns:a16="http://schemas.microsoft.com/office/drawing/2014/main" id="{19C4BB1F-0848-4FD0-0D0E-F8A2E25CDF6F}"/>
              </a:ext>
            </a:extLst>
          </p:cNvPr>
          <p:cNvPicPr>
            <a:picLocks noChangeAspect="1"/>
          </p:cNvPicPr>
          <p:nvPr/>
        </p:nvPicPr>
        <p:blipFill>
          <a:blip r:embed="rId4"/>
          <a:stretch>
            <a:fillRect/>
          </a:stretch>
        </p:blipFill>
        <p:spPr>
          <a:xfrm>
            <a:off x="5222387" y="1756260"/>
            <a:ext cx="3693603" cy="2666644"/>
          </a:xfrm>
          <a:prstGeom prst="rect">
            <a:avLst/>
          </a:prstGeom>
        </p:spPr>
      </p:pic>
      <p:pic>
        <p:nvPicPr>
          <p:cNvPr id="6" name="Immagine 5" descr="Immagine che contiene testo, uomo, Sito Web, schermata&#10;&#10;Descrizione generata automaticamente">
            <a:extLst>
              <a:ext uri="{FF2B5EF4-FFF2-40B4-BE49-F238E27FC236}">
                <a16:creationId xmlns:a16="http://schemas.microsoft.com/office/drawing/2014/main" id="{A32ADBEB-EAE5-850B-0BF0-7D1DFFDEB9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204" y="1027713"/>
            <a:ext cx="4698885" cy="2666644"/>
          </a:xfrm>
          <a:prstGeom prst="rect">
            <a:avLst/>
          </a:prstGeom>
        </p:spPr>
      </p:pic>
      <p:pic>
        <p:nvPicPr>
          <p:cNvPr id="8" name="Immagine 7" descr="Immagine che contiene testo, schermata, uomo, vestiti&#10;&#10;Descrizione generata automaticamente">
            <a:extLst>
              <a:ext uri="{FF2B5EF4-FFF2-40B4-BE49-F238E27FC236}">
                <a16:creationId xmlns:a16="http://schemas.microsoft.com/office/drawing/2014/main" id="{AA6F4BA9-FD82-2882-3BBD-B0270B57BC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4149080"/>
            <a:ext cx="3329942" cy="2100033"/>
          </a:xfrm>
          <a:prstGeom prst="rect">
            <a:avLst/>
          </a:prstGeom>
        </p:spPr>
      </p:pic>
      <p:pic>
        <p:nvPicPr>
          <p:cNvPr id="10" name="Immagine 9" descr="Immagine che contiene testo, schermata, Carattere, Pagina Web&#10;&#10;Descrizione generata automaticamente">
            <a:extLst>
              <a:ext uri="{FF2B5EF4-FFF2-40B4-BE49-F238E27FC236}">
                <a16:creationId xmlns:a16="http://schemas.microsoft.com/office/drawing/2014/main" id="{B77536AF-4899-DA6A-C654-6E403E4970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8478" y="4226722"/>
            <a:ext cx="3880330" cy="2356640"/>
          </a:xfrm>
          <a:prstGeom prst="rect">
            <a:avLst/>
          </a:prstGeom>
        </p:spPr>
      </p:pic>
    </p:spTree>
    <p:extLst>
      <p:ext uri="{BB962C8B-B14F-4D97-AF65-F5344CB8AC3E}">
        <p14:creationId xmlns:p14="http://schemas.microsoft.com/office/powerpoint/2010/main" val="3654138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D357C5-B697-4FA4-BCCC-0FFDE58005F9}"/>
              </a:ext>
            </a:extLst>
          </p:cNvPr>
          <p:cNvSpPr>
            <a:spLocks noGrp="1"/>
          </p:cNvSpPr>
          <p:nvPr>
            <p:ph type="title"/>
          </p:nvPr>
        </p:nvSpPr>
        <p:spPr/>
        <p:txBody>
          <a:bodyPr>
            <a:normAutofit/>
          </a:bodyPr>
          <a:lstStyle/>
          <a:p>
            <a:r>
              <a:rPr lang="it-IT" sz="2400" b="1" dirty="0"/>
              <a:t>Le schede sui luoghi di privazione della libertà nel Lazio</a:t>
            </a:r>
            <a:br>
              <a:rPr lang="it-IT" sz="2400" dirty="0"/>
            </a:br>
            <a:r>
              <a:rPr lang="it-IT" sz="1300" dirty="0"/>
              <a:t>nel sito </a:t>
            </a:r>
            <a:r>
              <a:rPr lang="it-IT" sz="1300" b="1" dirty="0">
                <a:hlinkClick r:id="rId2"/>
              </a:rPr>
              <a:t>www.garantedetenutilazio.it</a:t>
            </a:r>
            <a:r>
              <a:rPr lang="it-IT" sz="1300" b="1" dirty="0"/>
              <a:t> </a:t>
            </a:r>
            <a:br>
              <a:rPr lang="it-IT" sz="1300" b="1" dirty="0"/>
            </a:br>
            <a:endParaRPr lang="it-IT" sz="1300" b="1" dirty="0"/>
          </a:p>
        </p:txBody>
      </p:sp>
      <p:pic>
        <p:nvPicPr>
          <p:cNvPr id="15" name="Immagine 14" descr="Immagine che contiene testo, schermata, Carattere, numero&#10;&#10;Descrizione generata automaticamente">
            <a:extLst>
              <a:ext uri="{FF2B5EF4-FFF2-40B4-BE49-F238E27FC236}">
                <a16:creationId xmlns:a16="http://schemas.microsoft.com/office/drawing/2014/main" id="{77B4C338-BBEC-6BDC-C16B-C3BB9C1A1C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062" y="904413"/>
            <a:ext cx="2523479" cy="3944298"/>
          </a:xfrm>
          <a:prstGeom prst="rect">
            <a:avLst/>
          </a:prstGeom>
        </p:spPr>
      </p:pic>
      <p:pic>
        <p:nvPicPr>
          <p:cNvPr id="27" name="Immagine 26" descr="Immagine che contiene testo, schermata&#10;&#10;Descrizione generata automaticamente">
            <a:extLst>
              <a:ext uri="{FF2B5EF4-FFF2-40B4-BE49-F238E27FC236}">
                <a16:creationId xmlns:a16="http://schemas.microsoft.com/office/drawing/2014/main" id="{B6B35FBC-1D37-B965-EE12-B5532A10F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95" y="1074622"/>
            <a:ext cx="3913361" cy="2984855"/>
          </a:xfrm>
          <a:prstGeom prst="rect">
            <a:avLst/>
          </a:prstGeom>
        </p:spPr>
      </p:pic>
      <p:pic>
        <p:nvPicPr>
          <p:cNvPr id="25" name="Immagine 24" descr="Immagine che contiene testo, schermata, Carattere, numero&#10;&#10;Descrizione generata automaticamente">
            <a:extLst>
              <a:ext uri="{FF2B5EF4-FFF2-40B4-BE49-F238E27FC236}">
                <a16:creationId xmlns:a16="http://schemas.microsoft.com/office/drawing/2014/main" id="{024C1D05-ECDC-1AC1-83F6-68A3E7E60E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658" y="3477192"/>
            <a:ext cx="2871070" cy="2797206"/>
          </a:xfrm>
          <a:prstGeom prst="rect">
            <a:avLst/>
          </a:prstGeom>
        </p:spPr>
      </p:pic>
      <p:sp>
        <p:nvSpPr>
          <p:cNvPr id="28" name="Ovale 27">
            <a:extLst>
              <a:ext uri="{FF2B5EF4-FFF2-40B4-BE49-F238E27FC236}">
                <a16:creationId xmlns:a16="http://schemas.microsoft.com/office/drawing/2014/main" id="{F9231264-5D1F-1FEA-4E33-F9F089D536AF}"/>
              </a:ext>
            </a:extLst>
          </p:cNvPr>
          <p:cNvSpPr/>
          <p:nvPr/>
        </p:nvSpPr>
        <p:spPr>
          <a:xfrm>
            <a:off x="2486148" y="1731276"/>
            <a:ext cx="1944216" cy="78359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0" name="Connettore 2 29">
            <a:extLst>
              <a:ext uri="{FF2B5EF4-FFF2-40B4-BE49-F238E27FC236}">
                <a16:creationId xmlns:a16="http://schemas.microsoft.com/office/drawing/2014/main" id="{62C16630-A508-50E0-3611-27E208E21612}"/>
              </a:ext>
            </a:extLst>
          </p:cNvPr>
          <p:cNvCxnSpPr>
            <a:cxnSpLocks/>
            <a:stCxn id="28" idx="3"/>
          </p:cNvCxnSpPr>
          <p:nvPr/>
        </p:nvCxnSpPr>
        <p:spPr>
          <a:xfrm flipH="1">
            <a:off x="1501575" y="2400116"/>
            <a:ext cx="1269297" cy="161494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0" name="Ovale 39">
            <a:extLst>
              <a:ext uri="{FF2B5EF4-FFF2-40B4-BE49-F238E27FC236}">
                <a16:creationId xmlns:a16="http://schemas.microsoft.com/office/drawing/2014/main" id="{D1F24508-C89A-B916-430E-B3D31FCAF949}"/>
              </a:ext>
            </a:extLst>
          </p:cNvPr>
          <p:cNvSpPr/>
          <p:nvPr/>
        </p:nvSpPr>
        <p:spPr>
          <a:xfrm>
            <a:off x="251520" y="3717032"/>
            <a:ext cx="1428101" cy="84401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descr="Immagine che contiene testo, schermata, Carattere, numero&#10;&#10;Descrizione generata automaticamente">
            <a:extLst>
              <a:ext uri="{FF2B5EF4-FFF2-40B4-BE49-F238E27FC236}">
                <a16:creationId xmlns:a16="http://schemas.microsoft.com/office/drawing/2014/main" id="{BB852AF3-747F-1463-3873-72F97D3703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9086" y="3440757"/>
            <a:ext cx="2324420" cy="3284984"/>
          </a:xfrm>
          <a:prstGeom prst="rect">
            <a:avLst/>
          </a:prstGeom>
        </p:spPr>
      </p:pic>
      <p:cxnSp>
        <p:nvCxnSpPr>
          <p:cNvPr id="32" name="Connettore 2 31">
            <a:extLst>
              <a:ext uri="{FF2B5EF4-FFF2-40B4-BE49-F238E27FC236}">
                <a16:creationId xmlns:a16="http://schemas.microsoft.com/office/drawing/2014/main" id="{10245D01-C67D-61AE-E4FF-CF9DAC952495}"/>
              </a:ext>
            </a:extLst>
          </p:cNvPr>
          <p:cNvCxnSpPr>
            <a:cxnSpLocks/>
          </p:cNvCxnSpPr>
          <p:nvPr/>
        </p:nvCxnSpPr>
        <p:spPr>
          <a:xfrm flipV="1">
            <a:off x="4811563" y="1425251"/>
            <a:ext cx="1302809" cy="4524029"/>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7A68EF0D-3882-93F2-DF55-884B5F98977E}"/>
              </a:ext>
            </a:extLst>
          </p:cNvPr>
          <p:cNvCxnSpPr>
            <a:cxnSpLocks/>
          </p:cNvCxnSpPr>
          <p:nvPr/>
        </p:nvCxnSpPr>
        <p:spPr>
          <a:xfrm flipV="1">
            <a:off x="1563966" y="4059477"/>
            <a:ext cx="2376264" cy="314729"/>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Ovale 8">
            <a:extLst>
              <a:ext uri="{FF2B5EF4-FFF2-40B4-BE49-F238E27FC236}">
                <a16:creationId xmlns:a16="http://schemas.microsoft.com/office/drawing/2014/main" id="{B84D4FFD-BA6F-7D71-DDF7-3EA25BB04BA7}"/>
              </a:ext>
            </a:extLst>
          </p:cNvPr>
          <p:cNvSpPr/>
          <p:nvPr/>
        </p:nvSpPr>
        <p:spPr>
          <a:xfrm>
            <a:off x="3851920" y="5949280"/>
            <a:ext cx="1560636" cy="21267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descr="Immagine che contiene testo, schermata, documento, Carattere&#10;&#10;Descrizione generata automaticamente">
            <a:extLst>
              <a:ext uri="{FF2B5EF4-FFF2-40B4-BE49-F238E27FC236}">
                <a16:creationId xmlns:a16="http://schemas.microsoft.com/office/drawing/2014/main" id="{F12BDFF2-7A89-2532-00CD-916EEF5B83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3228" y="4561046"/>
            <a:ext cx="1745976" cy="2022316"/>
          </a:xfrm>
          <a:prstGeom prst="rect">
            <a:avLst/>
          </a:prstGeom>
        </p:spPr>
      </p:pic>
    </p:spTree>
    <p:extLst>
      <p:ext uri="{BB962C8B-B14F-4D97-AF65-F5344CB8AC3E}">
        <p14:creationId xmlns:p14="http://schemas.microsoft.com/office/powerpoint/2010/main" val="364623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Immagine che contiene testo, schermata, Carattere, Elementi grafici&#10;&#10;Descrizione generata automaticamente">
            <a:extLst>
              <a:ext uri="{FF2B5EF4-FFF2-40B4-BE49-F238E27FC236}">
                <a16:creationId xmlns:a16="http://schemas.microsoft.com/office/drawing/2014/main" id="{C56DCEA6-2607-797C-9440-72C5CA93A9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CasellaDiTesto 14">
            <a:extLst>
              <a:ext uri="{FF2B5EF4-FFF2-40B4-BE49-F238E27FC236}">
                <a16:creationId xmlns:a16="http://schemas.microsoft.com/office/drawing/2014/main" id="{31CFC876-6327-B5A9-7F78-452FA67B4C6E}"/>
              </a:ext>
            </a:extLst>
          </p:cNvPr>
          <p:cNvSpPr txBox="1"/>
          <p:nvPr/>
        </p:nvSpPr>
        <p:spPr>
          <a:xfrm>
            <a:off x="251520" y="3717032"/>
            <a:ext cx="5832648" cy="461665"/>
          </a:xfrm>
          <a:prstGeom prst="rect">
            <a:avLst/>
          </a:prstGeom>
          <a:noFill/>
        </p:spPr>
        <p:txBody>
          <a:bodyPr wrap="square" rtlCol="0">
            <a:spAutoFit/>
          </a:bodyPr>
          <a:lstStyle/>
          <a:p>
            <a:r>
              <a:rPr lang="it-IT" sz="2400" b="1" dirty="0">
                <a:solidFill>
                  <a:srgbClr val="E3345A"/>
                </a:solidFill>
                <a:latin typeface="Montserrat" pitchFamily="2" charset="0"/>
              </a:rPr>
              <a:t>Relazione annuale sul 2023</a:t>
            </a:r>
          </a:p>
        </p:txBody>
      </p:sp>
    </p:spTree>
    <p:extLst>
      <p:ext uri="{BB962C8B-B14F-4D97-AF65-F5344CB8AC3E}">
        <p14:creationId xmlns:p14="http://schemas.microsoft.com/office/powerpoint/2010/main" val="249879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C1D5A0-E777-52BC-61B5-C74C9A9FFB54}"/>
              </a:ext>
            </a:extLst>
          </p:cNvPr>
          <p:cNvSpPr>
            <a:spLocks noGrp="1"/>
          </p:cNvSpPr>
          <p:nvPr>
            <p:ph type="title"/>
          </p:nvPr>
        </p:nvSpPr>
        <p:spPr/>
        <p:txBody>
          <a:bodyPr>
            <a:normAutofit fontScale="90000"/>
          </a:bodyPr>
          <a:lstStyle/>
          <a:p>
            <a:r>
              <a:rPr lang="it-IT" dirty="0"/>
              <a:t>Le presenze e Il sovraffollamento in Italia e nel Lazio</a:t>
            </a:r>
          </a:p>
        </p:txBody>
      </p:sp>
      <p:sp>
        <p:nvSpPr>
          <p:cNvPr id="3" name="Segnaposto testo 2">
            <a:extLst>
              <a:ext uri="{FF2B5EF4-FFF2-40B4-BE49-F238E27FC236}">
                <a16:creationId xmlns:a16="http://schemas.microsoft.com/office/drawing/2014/main" id="{2B99357F-A6FA-113A-BD19-08D7DA210E10}"/>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36578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7657" y="189522"/>
            <a:ext cx="7300075" cy="83099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sz="2400" b="1" dirty="0">
                <a:solidFill>
                  <a:srgbClr val="002060"/>
                </a:solidFill>
              </a:rPr>
              <a:t>Numero di persone detenute e capienza regolamentare </a:t>
            </a:r>
          </a:p>
          <a:p>
            <a:r>
              <a:rPr lang="it-IT" sz="2400" b="1" dirty="0">
                <a:solidFill>
                  <a:srgbClr val="002060"/>
                </a:solidFill>
              </a:rPr>
              <a:t>negli istituti penitenziari del Lazio dic. 2016-giu. 2024</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785" y="0"/>
            <a:ext cx="794252" cy="1052736"/>
          </a:xfrm>
          <a:prstGeom prst="rect">
            <a:avLst/>
          </a:prstGeom>
        </p:spPr>
      </p:pic>
      <p:sp>
        <p:nvSpPr>
          <p:cNvPr id="8" name="CasellaDiTesto 7"/>
          <p:cNvSpPr txBox="1"/>
          <p:nvPr/>
        </p:nvSpPr>
        <p:spPr>
          <a:xfrm>
            <a:off x="3707904" y="6488668"/>
            <a:ext cx="2104294" cy="276999"/>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it-IT" sz="1200" dirty="0"/>
              <a:t>Fonte: elaborazioni di dati DAP</a:t>
            </a:r>
          </a:p>
        </p:txBody>
      </p:sp>
      <p:graphicFrame>
        <p:nvGraphicFramePr>
          <p:cNvPr id="7" name="Grafico 6">
            <a:extLst>
              <a:ext uri="{FF2B5EF4-FFF2-40B4-BE49-F238E27FC236}">
                <a16:creationId xmlns:a16="http://schemas.microsoft.com/office/drawing/2014/main" id="{00000000-0008-0000-0100-000002000000}"/>
              </a:ext>
            </a:extLst>
          </p:cNvPr>
          <p:cNvGraphicFramePr>
            <a:graphicFrameLocks/>
          </p:cNvGraphicFramePr>
          <p:nvPr/>
        </p:nvGraphicFramePr>
        <p:xfrm>
          <a:off x="251520" y="1154430"/>
          <a:ext cx="8349555" cy="51548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119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32096" y="189522"/>
            <a:ext cx="7896287"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defRPr sz="1800" b="1" i="0" u="none" strike="noStrike" kern="1200" baseline="0">
                <a:solidFill>
                  <a:prstClr val="black"/>
                </a:solidFill>
                <a:latin typeface="+mn-lt"/>
                <a:ea typeface="+mn-ea"/>
                <a:cs typeface="+mn-cs"/>
              </a:defRPr>
            </a:pPr>
            <a:r>
              <a:rPr lang="it-IT" sz="2400" dirty="0"/>
              <a:t>Tasso di affollamento negli istituti di pena in Italia e nel Lazio </a:t>
            </a:r>
          </a:p>
          <a:p>
            <a:pPr algn="ctr">
              <a:defRPr sz="1800" b="1" i="0" u="none" strike="noStrike" kern="1200" baseline="0">
                <a:solidFill>
                  <a:prstClr val="black"/>
                </a:solidFill>
                <a:latin typeface="+mn-lt"/>
                <a:ea typeface="+mn-ea"/>
                <a:cs typeface="+mn-cs"/>
              </a:defRPr>
            </a:pPr>
            <a:r>
              <a:rPr lang="it-IT" sz="2400" dirty="0"/>
              <a:t>da 31 dicembre 2012 al  30 giugno 2024</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785" y="0"/>
            <a:ext cx="794252" cy="1052736"/>
          </a:xfrm>
          <a:prstGeom prst="rect">
            <a:avLst/>
          </a:prstGeom>
        </p:spPr>
      </p:pic>
      <p:sp>
        <p:nvSpPr>
          <p:cNvPr id="8" name="CasellaDiTesto 7"/>
          <p:cNvSpPr txBox="1"/>
          <p:nvPr/>
        </p:nvSpPr>
        <p:spPr>
          <a:xfrm>
            <a:off x="3707904" y="6488668"/>
            <a:ext cx="2104294" cy="276999"/>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it-IT" sz="1200" dirty="0"/>
              <a:t>Fonte: elaborazioni di dati DAP</a:t>
            </a:r>
          </a:p>
        </p:txBody>
      </p:sp>
      <p:graphicFrame>
        <p:nvGraphicFramePr>
          <p:cNvPr id="7" name="Grafico 6">
            <a:extLst>
              <a:ext uri="{FF2B5EF4-FFF2-40B4-BE49-F238E27FC236}">
                <a16:creationId xmlns:a16="http://schemas.microsoft.com/office/drawing/2014/main" id="{00000000-0008-0000-0100-000008000000}"/>
              </a:ext>
            </a:extLst>
          </p:cNvPr>
          <p:cNvGraphicFramePr>
            <a:graphicFrameLocks/>
          </p:cNvGraphicFramePr>
          <p:nvPr/>
        </p:nvGraphicFramePr>
        <p:xfrm>
          <a:off x="-72390" y="888682"/>
          <a:ext cx="9288780" cy="5080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5223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1820941" y="1104698"/>
            <a:ext cx="5502117" cy="4648603"/>
          </a:xfrm>
          <a:prstGeom prst="rect">
            <a:avLst/>
          </a:prstGeom>
        </p:spPr>
      </p:pic>
      <p:sp>
        <p:nvSpPr>
          <p:cNvPr id="2" name="Titolo 1"/>
          <p:cNvSpPr>
            <a:spLocks noGrp="1"/>
          </p:cNvSpPr>
          <p:nvPr>
            <p:ph type="title"/>
          </p:nvPr>
        </p:nvSpPr>
        <p:spPr>
          <a:xfrm>
            <a:off x="148101" y="1841"/>
            <a:ext cx="8229600" cy="957306"/>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it-IT" sz="2000" b="1" dirty="0"/>
              <a:t>Tasso affollamento calcolato sul numero effettivo di posti disponibili(*) </a:t>
            </a:r>
            <a:br>
              <a:rPr lang="it-IT" sz="2000" b="1" dirty="0"/>
            </a:br>
            <a:r>
              <a:rPr lang="it-IT" sz="2000" b="1" dirty="0"/>
              <a:t>e numero di detenuti per Regione</a:t>
            </a:r>
            <a:br>
              <a:rPr lang="it-IT" sz="2000" b="1" dirty="0"/>
            </a:br>
            <a:r>
              <a:rPr lang="it-IT" sz="2000" b="1" dirty="0"/>
              <a:t>negli Istituti penitenziari d’Italia al 30 giugno 2024</a:t>
            </a:r>
          </a:p>
        </p:txBody>
      </p:sp>
      <p:sp>
        <p:nvSpPr>
          <p:cNvPr id="6" name="CasellaDiTesto 5"/>
          <p:cNvSpPr txBox="1"/>
          <p:nvPr/>
        </p:nvSpPr>
        <p:spPr>
          <a:xfrm>
            <a:off x="7039706" y="6519669"/>
            <a:ext cx="2104294" cy="276999"/>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it-IT" sz="1200" dirty="0"/>
              <a:t>Fonte: elaborazioni di dati DAP</a:t>
            </a:r>
          </a:p>
        </p:txBody>
      </p:sp>
      <p:sp>
        <p:nvSpPr>
          <p:cNvPr id="8" name="CasellaDiTesto 7"/>
          <p:cNvSpPr txBox="1"/>
          <p:nvPr/>
        </p:nvSpPr>
        <p:spPr>
          <a:xfrm>
            <a:off x="971600" y="2564904"/>
            <a:ext cx="1262555" cy="430887"/>
          </a:xfrm>
          <a:prstGeom prst="rect">
            <a:avLst/>
          </a:prstGeom>
          <a:noFill/>
        </p:spPr>
        <p:txBody>
          <a:bodyPr wrap="square" rtlCol="0">
            <a:spAutoFit/>
          </a:bodyPr>
          <a:lstStyle/>
          <a:p>
            <a:r>
              <a:rPr lang="it-IT" sz="1100" dirty="0"/>
              <a:t>Tasso affollamento per Regione</a:t>
            </a:r>
          </a:p>
        </p:txBody>
      </p:sp>
      <p:sp>
        <p:nvSpPr>
          <p:cNvPr id="11" name="Rettangolo 10"/>
          <p:cNvSpPr/>
          <p:nvPr/>
        </p:nvSpPr>
        <p:spPr>
          <a:xfrm>
            <a:off x="122948" y="6183935"/>
            <a:ext cx="8928992" cy="415498"/>
          </a:xfrm>
          <a:prstGeom prst="rect">
            <a:avLst/>
          </a:prstGeom>
        </p:spPr>
        <p:txBody>
          <a:bodyPr wrap="square">
            <a:spAutoFit/>
          </a:bodyPr>
          <a:lstStyle/>
          <a:p>
            <a:r>
              <a:rPr lang="it-IT" sz="1050" dirty="0"/>
              <a:t>(*) i posti effettivamente disponibili degli istituti del Lazio sono calcolati in base all’ultimo aggiornamento disponibile delle schede di trasparenza degli istituti consultabili sul sito del Ministero della Giustizia</a:t>
            </a:r>
          </a:p>
        </p:txBody>
      </p:sp>
      <p:pic>
        <p:nvPicPr>
          <p:cNvPr id="5" name="Immagine 4"/>
          <p:cNvPicPr>
            <a:picLocks noChangeAspect="1"/>
          </p:cNvPicPr>
          <p:nvPr/>
        </p:nvPicPr>
        <p:blipFill>
          <a:blip r:embed="rId4"/>
          <a:stretch>
            <a:fillRect/>
          </a:stretch>
        </p:blipFill>
        <p:spPr>
          <a:xfrm>
            <a:off x="1028548" y="2995791"/>
            <a:ext cx="1234547" cy="883997"/>
          </a:xfrm>
          <a:prstGeom prst="rect">
            <a:avLst/>
          </a:prstGeom>
        </p:spPr>
      </p:pic>
    </p:spTree>
    <p:extLst>
      <p:ext uri="{BB962C8B-B14F-4D97-AF65-F5344CB8AC3E}">
        <p14:creationId xmlns:p14="http://schemas.microsoft.com/office/powerpoint/2010/main" val="243710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176137"/>
            <a:ext cx="832485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b="1" dirty="0"/>
              <a:t>Tasso di affollamento negli istituti penitenziari del Lazio e in Italia calcolato sul totale dei posti effettivamente disponibili al 30 giugno 2024</a:t>
            </a:r>
          </a:p>
        </p:txBody>
      </p:sp>
      <p:sp>
        <p:nvSpPr>
          <p:cNvPr id="6" name="Rettangolo 5"/>
          <p:cNvSpPr/>
          <p:nvPr/>
        </p:nvSpPr>
        <p:spPr>
          <a:xfrm>
            <a:off x="90270" y="6140579"/>
            <a:ext cx="8928992" cy="415498"/>
          </a:xfrm>
          <a:prstGeom prst="rect">
            <a:avLst/>
          </a:prstGeom>
        </p:spPr>
        <p:txBody>
          <a:bodyPr wrap="square">
            <a:spAutoFit/>
          </a:bodyPr>
          <a:lstStyle/>
          <a:p>
            <a:r>
              <a:rPr lang="it-IT" sz="1050" dirty="0"/>
              <a:t>(*) i posti effettivamente disponibili degli istituti del Lazio sono calcolati in base all’ultimo aggiornamento disponibile delle schede di trasparenza degli istituti consultabili sul sito del Ministero della Giustizia</a:t>
            </a:r>
          </a:p>
        </p:txBody>
      </p:sp>
      <p:sp>
        <p:nvSpPr>
          <p:cNvPr id="7" name="CasellaDiTesto 6"/>
          <p:cNvSpPr txBox="1"/>
          <p:nvPr/>
        </p:nvSpPr>
        <p:spPr>
          <a:xfrm>
            <a:off x="7039706" y="6519669"/>
            <a:ext cx="2104294" cy="276999"/>
          </a:xfrm>
          <a:prstGeom prst="rect">
            <a:avLst/>
          </a:prstGeom>
          <a:ln w="9525"/>
        </p:spPr>
        <p:style>
          <a:lnRef idx="2">
            <a:schemeClr val="dk1"/>
          </a:lnRef>
          <a:fillRef idx="1">
            <a:schemeClr val="lt1"/>
          </a:fillRef>
          <a:effectRef idx="0">
            <a:schemeClr val="dk1"/>
          </a:effectRef>
          <a:fontRef idx="minor">
            <a:schemeClr val="dk1"/>
          </a:fontRef>
        </p:style>
        <p:txBody>
          <a:bodyPr wrap="none" rtlCol="0">
            <a:spAutoFit/>
          </a:bodyPr>
          <a:lstStyle/>
          <a:p>
            <a:r>
              <a:rPr lang="it-IT" sz="1200" dirty="0"/>
              <a:t>Fonte: elaborazioni di dati DAP</a:t>
            </a:r>
          </a:p>
        </p:txBody>
      </p:sp>
      <p:pic>
        <p:nvPicPr>
          <p:cNvPr id="2" name="Immagine 1"/>
          <p:cNvPicPr>
            <a:picLocks noChangeAspect="1"/>
          </p:cNvPicPr>
          <p:nvPr/>
        </p:nvPicPr>
        <p:blipFill>
          <a:blip r:embed="rId2"/>
          <a:stretch>
            <a:fillRect/>
          </a:stretch>
        </p:blipFill>
        <p:spPr>
          <a:xfrm>
            <a:off x="507879" y="1122352"/>
            <a:ext cx="8403559" cy="4898936"/>
          </a:xfrm>
          <a:prstGeom prst="rect">
            <a:avLst/>
          </a:prstGeom>
        </p:spPr>
      </p:pic>
    </p:spTree>
    <p:extLst>
      <p:ext uri="{BB962C8B-B14F-4D97-AF65-F5344CB8AC3E}">
        <p14:creationId xmlns:p14="http://schemas.microsoft.com/office/powerpoint/2010/main" val="351880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28E39F-AE5C-7449-0580-5DF373026081}"/>
              </a:ext>
            </a:extLst>
          </p:cNvPr>
          <p:cNvSpPr>
            <a:spLocks noGrp="1"/>
          </p:cNvSpPr>
          <p:nvPr>
            <p:ph type="title"/>
          </p:nvPr>
        </p:nvSpPr>
        <p:spPr/>
        <p:txBody>
          <a:bodyPr/>
          <a:lstStyle/>
          <a:p>
            <a:r>
              <a:rPr lang="it-IT" dirty="0"/>
              <a:t>L’IPM e la giustizia minorile</a:t>
            </a:r>
          </a:p>
        </p:txBody>
      </p:sp>
      <p:sp>
        <p:nvSpPr>
          <p:cNvPr id="3" name="Segnaposto testo 2">
            <a:extLst>
              <a:ext uri="{FF2B5EF4-FFF2-40B4-BE49-F238E27FC236}">
                <a16:creationId xmlns:a16="http://schemas.microsoft.com/office/drawing/2014/main" id="{E2FE5EBB-001A-11EF-2144-E3F3017C114C}"/>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5951465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4276</TotalTime>
  <Words>1741</Words>
  <Application>Microsoft Macintosh PowerPoint</Application>
  <PresentationFormat>Presentazione su schermo (4:3)</PresentationFormat>
  <Paragraphs>111</Paragraphs>
  <Slides>36</Slides>
  <Notes>1</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36</vt:i4>
      </vt:variant>
    </vt:vector>
  </HeadingPairs>
  <TitlesOfParts>
    <vt:vector size="41" baseType="lpstr">
      <vt:lpstr>Arial</vt:lpstr>
      <vt:lpstr>Calibri</vt:lpstr>
      <vt:lpstr>Montserrat</vt:lpstr>
      <vt:lpstr>Tema di Office</vt:lpstr>
      <vt:lpstr>Documento</vt:lpstr>
      <vt:lpstr>Presentazione standard di PowerPoint</vt:lpstr>
      <vt:lpstr>Numero di suicidi negli istituti penitenziari d’Italia e del Lazio 2019-2024 (*) (per il 2024 il dato è al 7 luglio)</vt:lpstr>
      <vt:lpstr>Atti di autolesionismo e suicidi negli istituti penitenziari per adulti del Lazio 2020-2023</vt:lpstr>
      <vt:lpstr>Le presenze e Il sovraffollamento in Italia e nel Lazio</vt:lpstr>
      <vt:lpstr>Presentazione standard di PowerPoint</vt:lpstr>
      <vt:lpstr>Presentazione standard di PowerPoint</vt:lpstr>
      <vt:lpstr>Tasso affollamento calcolato sul numero effettivo di posti disponibili(*)  e numero di detenuti per Regione negli Istituti penitenziari d’Italia al 30 giugno 2024</vt:lpstr>
      <vt:lpstr>Presentazione standard di PowerPoint</vt:lpstr>
      <vt:lpstr>L’IPM e la giustizia minorile</vt:lpstr>
      <vt:lpstr>Presentazione standard di PowerPoint</vt:lpstr>
      <vt:lpstr>Presentazione standard di PowerPoint</vt:lpstr>
      <vt:lpstr>Presentazione standard di PowerPoint</vt:lpstr>
      <vt:lpstr>Giustizia minorile : ingressi in IPM e in CPA nel Lazio dal 2010 al 2023</vt:lpstr>
      <vt:lpstr>Le Rems e la salute mentale</vt:lpstr>
      <vt:lpstr>Presenze nelle Rems del Lazio al 31.12. Serie storica 2018-2023</vt:lpstr>
      <vt:lpstr>Lista d’attesa Rems Lazio al 31.12. Serie storica 2018-2023</vt:lpstr>
      <vt:lpstr>Persone in lista d’attesa Rems Lazio per struttura o luogo di ubicazione al 9.4.2024</vt:lpstr>
      <vt:lpstr>Il Cpr di Ponte Galeria</vt:lpstr>
      <vt:lpstr>Persone transitate nel CPR di Ponte Galeria 2019-2023</vt:lpstr>
      <vt:lpstr>Persone uscite dal Cpr nel 2023 secondo il motivo</vt:lpstr>
      <vt:lpstr>Detenuti Stranieri negli istituti penitenziari del Lazio e in Italia</vt:lpstr>
      <vt:lpstr>Le pene residue</vt:lpstr>
      <vt:lpstr>Ripartizione percentuale dei detenuti in Italia e nel Lazio per durata della pena residua al 31 dicembre 2023</vt:lpstr>
      <vt:lpstr>Confronto tra numero di detenuti per pene residua e posti disponibili negli istituti di pena del Lazio (dati al 31.12.2023) </vt:lpstr>
      <vt:lpstr>Le misure di comunità per adulti e l’accesso alle alternative</vt:lpstr>
      <vt:lpstr>Numero persone in carico all’Ufficio Esecuzione Penale esterna del Lazio per tipo di misura / sanzione 2014-2023</vt:lpstr>
      <vt:lpstr>Presentazione standard di PowerPoint</vt:lpstr>
      <vt:lpstr>Raccomandazioni (1 di 6)</vt:lpstr>
      <vt:lpstr>Raccomandazioni (2 di 6)</vt:lpstr>
      <vt:lpstr>Raccomandazioni ( 3 di 6)</vt:lpstr>
      <vt:lpstr>Raccomandazioni ( 4 di 6)</vt:lpstr>
      <vt:lpstr>Raccomandazioni ( 5 di 6)</vt:lpstr>
      <vt:lpstr>Raccomandazioni ( 6 di 6 )</vt:lpstr>
      <vt:lpstr>Il sito www.garantedetenutilazio.it  </vt:lpstr>
      <vt:lpstr>Le schede sui luoghi di privazione della libertà nel Lazio nel sito www.garantedetenutilazio.it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User</dc:creator>
  <cp:lastModifiedBy>Stefano Anastasia</cp:lastModifiedBy>
  <cp:revision>294</cp:revision>
  <cp:lastPrinted>2021-12-21T09:43:35Z</cp:lastPrinted>
  <dcterms:created xsi:type="dcterms:W3CDTF">2020-06-03T15:49:37Z</dcterms:created>
  <dcterms:modified xsi:type="dcterms:W3CDTF">2024-07-11T06:30:45Z</dcterms:modified>
</cp:coreProperties>
</file>